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6"/>
  </p:notesMasterIdLst>
  <p:handoutMasterIdLst>
    <p:handoutMasterId r:id="rId38"/>
  </p:handoutMasterIdLst>
  <p:sldIdLst>
    <p:sldId id="434" r:id="rId4"/>
    <p:sldId id="503" r:id="rId5"/>
    <p:sldId id="544" r:id="rId7"/>
    <p:sldId id="545" r:id="rId8"/>
    <p:sldId id="572" r:id="rId9"/>
    <p:sldId id="573" r:id="rId10"/>
    <p:sldId id="505" r:id="rId11"/>
    <p:sldId id="574" r:id="rId12"/>
    <p:sldId id="512" r:id="rId13"/>
    <p:sldId id="514" r:id="rId14"/>
    <p:sldId id="546" r:id="rId15"/>
    <p:sldId id="515" r:id="rId16"/>
    <p:sldId id="516" r:id="rId17"/>
    <p:sldId id="517" r:id="rId18"/>
    <p:sldId id="547" r:id="rId19"/>
    <p:sldId id="521" r:id="rId20"/>
    <p:sldId id="523" r:id="rId21"/>
    <p:sldId id="524" r:id="rId22"/>
    <p:sldId id="526" r:id="rId23"/>
    <p:sldId id="527" r:id="rId24"/>
    <p:sldId id="549" r:id="rId25"/>
    <p:sldId id="550" r:id="rId26"/>
    <p:sldId id="551" r:id="rId27"/>
    <p:sldId id="530" r:id="rId28"/>
    <p:sldId id="552" r:id="rId29"/>
    <p:sldId id="532" r:id="rId30"/>
    <p:sldId id="533" r:id="rId31"/>
    <p:sldId id="534" r:id="rId32"/>
    <p:sldId id="536" r:id="rId33"/>
    <p:sldId id="539" r:id="rId34"/>
    <p:sldId id="540" r:id="rId35"/>
    <p:sldId id="541" r:id="rId36"/>
    <p:sldId id="276" r:id="rId37"/>
  </p:sldIdLst>
  <p:sldSz cx="9144000" cy="6858000" type="screen4x3"/>
  <p:notesSz cx="9723755" cy="6858000"/>
  <p:custDataLst>
    <p:tags r:id="rId42"/>
  </p:custDataLst>
  <p:defaultTextStyle>
    <a:defPPr>
      <a:defRPr lang="en-US"/>
    </a:defPPr>
    <a:lvl1pPr marL="0" lvl="0"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FFFFFF"/>
    <a:srgbClr val="C0C0C0"/>
    <a:srgbClr val="2FBFFF"/>
    <a:srgbClr val="1C1C1C"/>
    <a:srgbClr val="969696"/>
    <a:srgbClr val="E36803"/>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90"/>
    <p:restoredTop sz="94675"/>
  </p:normalViewPr>
  <p:slideViewPr>
    <p:cSldViewPr snapToGrid="0" showGuides="1">
      <p:cViewPr varScale="1">
        <p:scale>
          <a:sx n="66" d="100"/>
          <a:sy n="66" d="100"/>
        </p:scale>
        <p:origin x="-63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2" Type="http://schemas.openxmlformats.org/officeDocument/2006/relationships/tags" Target="tags/tag1.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7650" name="页眉占位符 27649"/>
          <p:cNvSpPr>
            <a:spLocks noGrp="1"/>
          </p:cNvSpPr>
          <p:nvPr>
            <p:ph type="hdr" sz="quarter"/>
          </p:nvPr>
        </p:nvSpPr>
        <p:spPr>
          <a:xfrm>
            <a:off x="0" y="0"/>
            <a:ext cx="4214813" cy="3429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1" name="日期占位符 27650"/>
          <p:cNvSpPr>
            <a:spLocks noGrp="1"/>
          </p:cNvSpPr>
          <p:nvPr>
            <p:ph type="dt" sz="quarter" idx="1"/>
          </p:nvPr>
        </p:nvSpPr>
        <p:spPr>
          <a:xfrm>
            <a:off x="5507038" y="0"/>
            <a:ext cx="4214813" cy="342900"/>
          </a:xfrm>
          <a:prstGeom prst="rect">
            <a:avLst/>
          </a:prstGeom>
          <a:noFill/>
          <a:ln w="9525">
            <a:noFill/>
            <a:miter/>
          </a:ln>
        </p:spPr>
        <p:txBody>
          <a:bodyPr/>
          <a:lstStyle>
            <a:lvl1pPr algn="r" eaLnBrk="1" hangingPunct="1">
              <a:defRPr sz="1200" b="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2" name="页脚占位符 27651"/>
          <p:cNvSpPr>
            <a:spLocks noGrp="1"/>
          </p:cNvSpPr>
          <p:nvPr>
            <p:ph type="ftr" sz="quarter" idx="2"/>
          </p:nvPr>
        </p:nvSpPr>
        <p:spPr>
          <a:xfrm>
            <a:off x="0" y="6513513"/>
            <a:ext cx="4214813" cy="342900"/>
          </a:xfrm>
          <a:prstGeom prst="rect">
            <a:avLst/>
          </a:prstGeom>
          <a:noFill/>
          <a:ln w="9525">
            <a:noFill/>
            <a:miter/>
          </a:ln>
        </p:spPr>
        <p:txBody>
          <a:bodyPr anchor="b"/>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3" name="灯片编号占位符 27652"/>
          <p:cNvSpPr>
            <a:spLocks noGrp="1"/>
          </p:cNvSpPr>
          <p:nvPr>
            <p:ph type="sldNum" sz="quarter" idx="3"/>
          </p:nvPr>
        </p:nvSpPr>
        <p:spPr>
          <a:xfrm>
            <a:off x="5507038" y="6513513"/>
            <a:ext cx="4214813" cy="342900"/>
          </a:xfrm>
          <a:prstGeom prst="rect">
            <a:avLst/>
          </a:prstGeom>
          <a:noFill/>
          <a:ln w="9525">
            <a:noFill/>
            <a:miter/>
          </a:ln>
        </p:spPr>
        <p:txBody>
          <a:bodyPr vert="horz" wrap="square" lIns="91440" tIns="45720" rIns="91440" bIns="45720" numCol="1" anchor="b" anchorCtr="0" compatLnSpc="1"/>
          <a:p>
            <a:pPr lvl="0" algn="r" eaLnBrk="1" hangingPunct="1"/>
            <a:fld id="{9A0DB2DC-4C9A-4742-B13C-FB6460FD3503}" type="slidenum">
              <a:rPr lang="zh-CN" altLang="en-US" sz="1200" b="0" dirty="0"/>
            </a:fld>
            <a:endParaRPr lang="zh-CN" altLang="en-US" sz="1200" b="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61794" name="页眉占位符 161793"/>
          <p:cNvSpPr>
            <a:spLocks noGrp="1"/>
          </p:cNvSpPr>
          <p:nvPr>
            <p:ph type="hdr" sz="quarter"/>
          </p:nvPr>
        </p:nvSpPr>
        <p:spPr>
          <a:xfrm>
            <a:off x="0" y="0"/>
            <a:ext cx="4214813" cy="3429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5" name="日期占位符 161794"/>
          <p:cNvSpPr>
            <a:spLocks noGrp="1"/>
          </p:cNvSpPr>
          <p:nvPr>
            <p:ph type="dt" idx="1"/>
          </p:nvPr>
        </p:nvSpPr>
        <p:spPr>
          <a:xfrm>
            <a:off x="5507038" y="0"/>
            <a:ext cx="4214813" cy="342900"/>
          </a:xfrm>
          <a:prstGeom prst="rect">
            <a:avLst/>
          </a:prstGeom>
          <a:noFill/>
          <a:ln w="9525">
            <a:noFill/>
            <a:miter/>
          </a:ln>
        </p:spPr>
        <p:txBody>
          <a:bodyPr/>
          <a:lstStyle>
            <a:lvl1pPr algn="r" eaLnBrk="1" hangingPunct="1">
              <a:defRPr sz="1200" b="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6" name="幻灯片图像占位符 161795"/>
          <p:cNvSpPr>
            <a:spLocks noGrp="1" noRot="1" noChangeAspect="1" noTextEdit="1"/>
          </p:cNvSpPr>
          <p:nvPr>
            <p:ph type="sldImg" idx="2"/>
          </p:nvPr>
        </p:nvSpPr>
        <p:spPr>
          <a:xfrm>
            <a:off x="3148013" y="514350"/>
            <a:ext cx="3429000" cy="2571750"/>
          </a:xfrm>
          <a:prstGeom prst="rect">
            <a:avLst/>
          </a:prstGeom>
          <a:ln w="9525" cap="flat" cmpd="sng">
            <a:solidFill>
              <a:srgbClr val="000000"/>
            </a:solidFill>
            <a:prstDash val="solid"/>
            <a:miter/>
            <a:headEnd type="none" w="med" len="med"/>
            <a:tailEnd type="none" w="med" len="med"/>
          </a:ln>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61797" name="文本占位符 161796"/>
          <p:cNvSpPr>
            <a:spLocks noGrp="1"/>
          </p:cNvSpPr>
          <p:nvPr>
            <p:ph type="body" sz="quarter" idx="3"/>
          </p:nvPr>
        </p:nvSpPr>
        <p:spPr>
          <a:xfrm>
            <a:off x="971550" y="3257550"/>
            <a:ext cx="7780338" cy="3086100"/>
          </a:xfrm>
          <a:prstGeom prst="rect">
            <a:avLst/>
          </a:prstGeom>
          <a:noFill/>
          <a:ln w="9525">
            <a:noFill/>
            <a:miter/>
          </a:ln>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Click to edit Master text styles</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Second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Third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Fourth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Fifth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p:txBody>
      </p:sp>
      <p:sp>
        <p:nvSpPr>
          <p:cNvPr id="161798" name="页脚占位符 161797"/>
          <p:cNvSpPr>
            <a:spLocks noGrp="1"/>
          </p:cNvSpPr>
          <p:nvPr>
            <p:ph type="ftr" sz="quarter" idx="4"/>
          </p:nvPr>
        </p:nvSpPr>
        <p:spPr>
          <a:xfrm>
            <a:off x="0" y="6513513"/>
            <a:ext cx="4214813" cy="342900"/>
          </a:xfrm>
          <a:prstGeom prst="rect">
            <a:avLst/>
          </a:prstGeom>
          <a:noFill/>
          <a:ln w="9525">
            <a:noFill/>
            <a:miter/>
          </a:ln>
        </p:spPr>
        <p:txBody>
          <a:bodyPr anchor="b"/>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9" name="灯片编号占位符 161798"/>
          <p:cNvSpPr>
            <a:spLocks noGrp="1"/>
          </p:cNvSpPr>
          <p:nvPr>
            <p:ph type="sldNum" sz="quarter" idx="5"/>
          </p:nvPr>
        </p:nvSpPr>
        <p:spPr>
          <a:xfrm>
            <a:off x="5507038" y="6513513"/>
            <a:ext cx="4214813" cy="342900"/>
          </a:xfrm>
          <a:prstGeom prst="rect">
            <a:avLst/>
          </a:prstGeom>
          <a:noFill/>
          <a:ln w="9525">
            <a:noFill/>
            <a:miter/>
          </a:ln>
        </p:spPr>
        <p:txBody>
          <a:bodyPr vert="horz" wrap="square" lIns="91440" tIns="45720" rIns="91440" bIns="45720" numCol="1" anchor="b" anchorCtr="0" compatLnSpc="1"/>
          <a:p>
            <a:pPr lvl="0" algn="r" eaLnBrk="1" hangingPunct="1"/>
            <a:fld id="{9A0DB2DC-4C9A-4742-B13C-FB6460FD3503}" type="slidenum">
              <a:rPr lang="zh-CN" altLang="en-US" sz="1200" b="0" dirty="0"/>
            </a:fld>
            <a:endParaRPr lang="zh-CN" altLang="en-US" sz="1200" b="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lvl="1" algn="l" rtl="0" eaLnBrk="0" fontAlgn="base" hangingPunct="0">
      <a:spcBef>
        <a:spcPct val="30000"/>
      </a:spcBef>
      <a:spcAft>
        <a:spcPct val="0"/>
      </a:spcAft>
      <a:defRPr sz="1200" kern="1200">
        <a:solidFill>
          <a:schemeClr val="tx1"/>
        </a:solidFill>
        <a:latin typeface="+mn-lt"/>
        <a:ea typeface="+mn-ea"/>
        <a:cs typeface="+mn-cs"/>
      </a:defRPr>
    </a:lvl2pPr>
    <a:lvl3pPr marL="914400" lvl="2" algn="l" rtl="0" eaLnBrk="0" fontAlgn="base" hangingPunct="0">
      <a:spcBef>
        <a:spcPct val="30000"/>
      </a:spcBef>
      <a:spcAft>
        <a:spcPct val="0"/>
      </a:spcAft>
      <a:defRPr sz="1200" kern="1200">
        <a:solidFill>
          <a:schemeClr val="tx1"/>
        </a:solidFill>
        <a:latin typeface="+mn-lt"/>
        <a:ea typeface="+mn-ea"/>
        <a:cs typeface="+mn-cs"/>
      </a:defRPr>
    </a:lvl3pPr>
    <a:lvl4pPr marL="1371600" lvl="3" algn="l" rtl="0" eaLnBrk="0" fontAlgn="base" hangingPunct="0">
      <a:spcBef>
        <a:spcPct val="30000"/>
      </a:spcBef>
      <a:spcAft>
        <a:spcPct val="0"/>
      </a:spcAft>
      <a:defRPr sz="1200" kern="1200">
        <a:solidFill>
          <a:schemeClr val="tx1"/>
        </a:solidFill>
        <a:latin typeface="+mn-lt"/>
        <a:ea typeface="+mn-ea"/>
        <a:cs typeface="+mn-cs"/>
      </a:defRPr>
    </a:lvl4pPr>
    <a:lvl5pPr marL="1828800" lvl="4" algn="l" rtl="0" eaLnBrk="0" fontAlgn="base" hangingPunct="0">
      <a:spcBef>
        <a:spcPct val="30000"/>
      </a:spcBef>
      <a:spcAft>
        <a:spcPct val="0"/>
      </a:spcAft>
      <a:defRPr sz="1200" kern="1200">
        <a:solidFill>
          <a:schemeClr val="tx1"/>
        </a:solidFill>
        <a:latin typeface="+mn-lt"/>
        <a:ea typeface="+mn-ea"/>
        <a:cs typeface="+mn-cs"/>
      </a:defRPr>
    </a:lvl5pPr>
    <a:lvl6pPr marL="2286000" lvl="5"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幻灯片图像占位符 1"/>
          <p:cNvSpPr>
            <a:spLocks noGrp="1" noRot="1" noChangeAspect="1" noTextEdit="1"/>
          </p:cNvSpPr>
          <p:nvPr>
            <p:ph type="sldImg"/>
          </p:nvPr>
        </p:nvSpPr>
        <p:spPr>
          <a:noFill/>
          <a:ln>
            <a:miter lim="800000"/>
          </a:ln>
        </p:spPr>
      </p:sp>
      <p:sp>
        <p:nvSpPr>
          <p:cNvPr id="39939" name="备注占位符 2"/>
          <p:cNvSpPr>
            <a:spLocks noGrp="1"/>
          </p:cNvSpPr>
          <p:nvPr>
            <p:ph type="body" idx="1"/>
          </p:nvPr>
        </p:nvSpPr>
        <p:spPr/>
        <p:txBody>
          <a:bodyPr vert="horz" wrap="square" lIns="91440" tIns="45720" rIns="91440" bIns="45720" anchor="t" anchorCtr="0"/>
          <a:p>
            <a:pPr lvl="0"/>
            <a:endParaRPr lang="zh-CN" altLang="en-US" dirty="0">
              <a:ea typeface="宋体" panose="02010600030101010101" pitchFamily="2" charset="-122"/>
            </a:endParaRPr>
          </a:p>
        </p:txBody>
      </p:sp>
      <p:sp>
        <p:nvSpPr>
          <p:cNvPr id="39940" name="灯片编号占位符 3"/>
          <p:cNvSpPr txBox="1">
            <a:spLocks noGrp="1"/>
          </p:cNvSpPr>
          <p:nvPr>
            <p:ph type="sldNum" sz="quarter"/>
          </p:nvPr>
        </p:nvSpPr>
        <p:spPr>
          <a:xfrm>
            <a:off x="5507038" y="6513513"/>
            <a:ext cx="4214812" cy="342900"/>
          </a:xfrm>
          <a:prstGeom prst="rect">
            <a:avLst/>
          </a:prstGeom>
          <a:noFill/>
          <a:ln w="9525">
            <a:noFill/>
          </a:ln>
        </p:spPr>
        <p:txBody>
          <a:bodyPr anchor="b" anchorCtr="0"/>
          <a:p>
            <a:pPr lvl="0" algn="r" eaLnBrk="1" hangingPunct="1"/>
            <a:fld id="{9A0DB2DC-4C9A-4742-B13C-FB6460FD3503}" type="slidenum">
              <a:rPr lang="zh-CN" altLang="en-US" sz="1200" b="0" dirty="0"/>
            </a:fld>
            <a:endParaRPr lang="zh-CN" altLang="en-US" sz="1200" b="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矩形 15"/>
          <p:cNvSpPr>
            <a:spLocks noChangeArrowheads="1"/>
          </p:cNvSpPr>
          <p:nvPr/>
        </p:nvSpPr>
        <p:spPr bwMode="auto">
          <a:xfrm>
            <a:off x="3071813" y="0"/>
            <a:ext cx="1417638" cy="6858000"/>
          </a:xfrm>
          <a:prstGeom prst="rect">
            <a:avLst/>
          </a:prstGeom>
          <a:solidFill>
            <a:schemeClr val="accent2">
              <a:alpha val="70195"/>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矩形 16"/>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矩形 17"/>
          <p:cNvSpPr>
            <a:spLocks noChangeArrowheads="1"/>
          </p:cNvSpPr>
          <p:nvPr/>
        </p:nvSpPr>
        <p:spPr bwMode="auto">
          <a:xfrm>
            <a:off x="6902450" y="-11112"/>
            <a:ext cx="303213" cy="6858000"/>
          </a:xfrm>
          <a:prstGeom prst="rect">
            <a:avLst/>
          </a:prstGeom>
          <a:solidFill>
            <a:schemeClr val="accent2">
              <a:alpha val="30196"/>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矩形 18"/>
          <p:cNvSpPr>
            <a:spLocks noChangeArrowheads="1"/>
          </p:cNvSpPr>
          <p:nvPr/>
        </p:nvSpPr>
        <p:spPr bwMode="auto">
          <a:xfrm>
            <a:off x="7158038" y="12700"/>
            <a:ext cx="227013" cy="6858000"/>
          </a:xfrm>
          <a:prstGeom prst="rect">
            <a:avLst/>
          </a:prstGeom>
          <a:solidFill>
            <a:schemeClr val="accent2">
              <a:alpha val="20000"/>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矩形 19"/>
          <p:cNvSpPr>
            <a:spLocks noChangeArrowheads="1"/>
          </p:cNvSpPr>
          <p:nvPr/>
        </p:nvSpPr>
        <p:spPr bwMode="auto">
          <a:xfrm>
            <a:off x="4375150" y="0"/>
            <a:ext cx="1060450" cy="6858000"/>
          </a:xfrm>
          <a:prstGeom prst="rect">
            <a:avLst/>
          </a:prstGeom>
          <a:solidFill>
            <a:schemeClr val="accent2">
              <a:alpha val="63921"/>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矩形 20"/>
          <p:cNvSpPr>
            <a:spLocks noChangeArrowheads="1"/>
          </p:cNvSpPr>
          <p:nvPr/>
        </p:nvSpPr>
        <p:spPr bwMode="auto">
          <a:xfrm>
            <a:off x="5359400" y="-17462"/>
            <a:ext cx="728663" cy="6938963"/>
          </a:xfrm>
          <a:prstGeom prst="rect">
            <a:avLst/>
          </a:prstGeom>
          <a:solidFill>
            <a:schemeClr val="accent2">
              <a:alpha val="5411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矩形 21"/>
          <p:cNvSpPr>
            <a:spLocks noChangeArrowheads="1"/>
          </p:cNvSpPr>
          <p:nvPr/>
        </p:nvSpPr>
        <p:spPr bwMode="auto">
          <a:xfrm>
            <a:off x="6018213" y="-19050"/>
            <a:ext cx="547688" cy="6938963"/>
          </a:xfrm>
          <a:prstGeom prst="rect">
            <a:avLst/>
          </a:prstGeom>
          <a:solidFill>
            <a:schemeClr val="accent2">
              <a:alpha val="47058"/>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矩形 22"/>
          <p:cNvSpPr>
            <a:spLocks noChangeArrowheads="1"/>
          </p:cNvSpPr>
          <p:nvPr/>
        </p:nvSpPr>
        <p:spPr bwMode="auto">
          <a:xfrm>
            <a:off x="6505575" y="0"/>
            <a:ext cx="446088" cy="6858000"/>
          </a:xfrm>
          <a:prstGeom prst="rect">
            <a:avLst/>
          </a:prstGeom>
          <a:solidFill>
            <a:schemeClr val="accent2">
              <a:alpha val="3686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矩形 23"/>
          <p:cNvSpPr>
            <a:spLocks noChangeArrowheads="1"/>
          </p:cNvSpPr>
          <p:nvPr/>
        </p:nvSpPr>
        <p:spPr bwMode="auto">
          <a:xfrm>
            <a:off x="7339013" y="52388"/>
            <a:ext cx="136525" cy="6858000"/>
          </a:xfrm>
          <a:prstGeom prst="rect">
            <a:avLst/>
          </a:prstGeom>
          <a:solidFill>
            <a:schemeClr val="accent2">
              <a:alpha val="1490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矩形 24"/>
          <p:cNvSpPr>
            <a:spLocks noChangeArrowheads="1"/>
          </p:cNvSpPr>
          <p:nvPr/>
        </p:nvSpPr>
        <p:spPr bwMode="auto">
          <a:xfrm>
            <a:off x="8366125" y="20638"/>
            <a:ext cx="344488" cy="6858000"/>
          </a:xfrm>
          <a:prstGeom prst="rect">
            <a:avLst/>
          </a:prstGeom>
          <a:solidFill>
            <a:schemeClr val="accent2">
              <a:alpha val="2313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矩形 25"/>
          <p:cNvSpPr>
            <a:spLocks noChangeArrowheads="1"/>
          </p:cNvSpPr>
          <p:nvPr/>
        </p:nvSpPr>
        <p:spPr bwMode="auto">
          <a:xfrm>
            <a:off x="8664575" y="0"/>
            <a:ext cx="474663" cy="6858000"/>
          </a:xfrm>
          <a:prstGeom prst="rect">
            <a:avLst/>
          </a:prstGeom>
          <a:solidFill>
            <a:schemeClr val="accent2">
              <a:alpha val="27843"/>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矩形 28"/>
          <p:cNvSpPr>
            <a:spLocks noChangeArrowheads="1"/>
          </p:cNvSpPr>
          <p:nvPr/>
        </p:nvSpPr>
        <p:spPr bwMode="auto">
          <a:xfrm>
            <a:off x="7953375" y="4763"/>
            <a:ext cx="136525" cy="6858000"/>
          </a:xfrm>
          <a:prstGeom prst="rect">
            <a:avLst/>
          </a:prstGeom>
          <a:solidFill>
            <a:schemeClr val="accent2">
              <a:alpha val="588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8045450" y="4763"/>
            <a:ext cx="168275" cy="6858000"/>
          </a:xfrm>
          <a:prstGeom prst="rect">
            <a:avLst/>
          </a:prstGeom>
          <a:solidFill>
            <a:schemeClr val="accent2">
              <a:alpha val="1215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矩形 30"/>
          <p:cNvSpPr>
            <a:spLocks noChangeArrowheads="1"/>
          </p:cNvSpPr>
          <p:nvPr/>
        </p:nvSpPr>
        <p:spPr bwMode="auto">
          <a:xfrm>
            <a:off x="8177213" y="-11112"/>
            <a:ext cx="230188" cy="6858000"/>
          </a:xfrm>
          <a:prstGeom prst="rect">
            <a:avLst/>
          </a:prstGeom>
          <a:solidFill>
            <a:schemeClr val="accent2">
              <a:alpha val="18039"/>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a:r>
              <a:rPr lang="zh-CN" altLang="en-US"/>
              <a:t>单击此处编辑母版标题样式</a:t>
            </a:r>
            <a:endParaRPr lang="en-US" altLang="zh-CN" dirty="0"/>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a:r>
              <a:rPr lang="zh-CN" altLang="en-US"/>
              <a:t>单击此处编辑母版副标题样式</a:t>
            </a:r>
            <a:endParaRPr lang="en-US" altLang="zh-CN" dirty="0"/>
          </a:p>
        </p:txBody>
      </p:sp>
      <p:sp>
        <p:nvSpPr>
          <p:cNvPr id="32" name="页脚占位符 436849"/>
          <p:cNvSpPr>
            <a:spLocks noGrp="1"/>
          </p:cNvSpPr>
          <p:nvPr>
            <p:ph type="ftr" sz="quarter" idx="3"/>
          </p:nvPr>
        </p:nvSpPr>
        <p:spPr>
          <a:xfrm>
            <a:off x="3552825" y="6534150"/>
            <a:ext cx="2895600" cy="2349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ln>
            <a:miter/>
          </a:ln>
        </p:spPr>
        <p:txBody>
          <a:bodyPr vert="horz" wrap="square" lIns="91440" tIns="45720" rIns="91440" bIns="45720" numCol="1" anchor="t" anchorCtr="0" compatLnSpc="1"/>
          <a:p>
            <a:pPr algn="r" eaLnBrk="1" hangingPunct="1"/>
            <a:fld id="{9A0DB2DC-4C9A-4742-B13C-FB6460FD3503}" type="slidenum">
              <a:rPr lang="zh-CN" altLang="en-US" dirty="0"/>
            </a:fld>
            <a:endParaRPr lang="zh-CN" altLang="en-US" dirty="0"/>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17"/>
                                        </p:tgtEl>
                                      </p:cBhvr>
                                      <p:by x="150000" y="150000"/>
                                    </p:animScale>
                                  </p:childTnLst>
                                </p:cTn>
                              </p:par>
                              <p:par>
                                <p:cTn id="70" presetID="6" presetClass="emph" presetSubtype="0" fill="hold" nodeType="withEffect">
                                  <p:stCondLst>
                                    <p:cond delay="200"/>
                                  </p:stCondLst>
                                  <p:childTnLst>
                                    <p:animScale>
                                      <p:cBhvr>
                                        <p:cTn id="71" dur="500" fill="hold"/>
                                        <p:tgtEl>
                                          <p:spTgt spid="20"/>
                                        </p:tgtEl>
                                      </p:cBhvr>
                                      <p:by x="150000" y="150000"/>
                                    </p:animScale>
                                  </p:childTnLst>
                                </p:cTn>
                              </p:par>
                              <p:par>
                                <p:cTn id="72" presetID="6" presetClass="emph" presetSubtype="0" fill="hold" nodeType="withEffect">
                                  <p:stCondLst>
                                    <p:cond delay="400"/>
                                  </p:stCondLst>
                                  <p:childTnLst>
                                    <p:animScale>
                                      <p:cBhvr>
                                        <p:cTn id="73" dur="500" fill="hold"/>
                                        <p:tgtEl>
                                          <p:spTgt spid="21"/>
                                        </p:tgtEl>
                                      </p:cBhvr>
                                      <p:by x="150000" y="150000"/>
                                    </p:animScale>
                                  </p:childTnLst>
                                </p:cTn>
                              </p:par>
                              <p:par>
                                <p:cTn id="74" presetID="6" presetClass="emph" presetSubtype="0" fill="hold" nodeType="withEffect">
                                  <p:stCondLst>
                                    <p:cond delay="800"/>
                                  </p:stCondLst>
                                  <p:childTnLst>
                                    <p:animScale>
                                      <p:cBhvr>
                                        <p:cTn id="75" dur="500" fill="hold"/>
                                        <p:tgtEl>
                                          <p:spTgt spid="22"/>
                                        </p:tgtEl>
                                      </p:cBhvr>
                                      <p:by x="150000" y="150000"/>
                                    </p:animScale>
                                  </p:childTnLst>
                                </p:cTn>
                              </p:par>
                              <p:par>
                                <p:cTn id="76" presetID="6" presetClass="emph" presetSubtype="0" fill="hold" nodeType="withEffect">
                                  <p:stCondLst>
                                    <p:cond delay="1100"/>
                                  </p:stCondLst>
                                  <p:childTnLst>
                                    <p:animScale>
                                      <p:cBhvr>
                                        <p:cTn id="77" dur="500" fill="hold"/>
                                        <p:tgtEl>
                                          <p:spTgt spid="23"/>
                                        </p:tgtEl>
                                      </p:cBhvr>
                                      <p:by x="150000" y="150000"/>
                                    </p:animScale>
                                  </p:childTnLst>
                                </p:cTn>
                              </p:par>
                              <p:par>
                                <p:cTn id="78" presetID="6" presetClass="emph" presetSubtype="0" fill="hold" nodeType="withEffect">
                                  <p:stCondLst>
                                    <p:cond delay="1400"/>
                                  </p:stCondLst>
                                  <p:childTnLst>
                                    <p:animScale>
                                      <p:cBhvr>
                                        <p:cTn id="79" dur="500" fill="hold"/>
                                        <p:tgtEl>
                                          <p:spTgt spid="18"/>
                                        </p:tgtEl>
                                      </p:cBhvr>
                                      <p:by x="150000" y="150000"/>
                                    </p:animScale>
                                  </p:childTnLst>
                                </p:cTn>
                              </p:par>
                              <p:par>
                                <p:cTn id="80" presetID="6" presetClass="emph" presetSubtype="0" fill="hold" nodeType="withEffect">
                                  <p:stCondLst>
                                    <p:cond delay="1700"/>
                                  </p:stCondLst>
                                  <p:childTnLst>
                                    <p:animScale>
                                      <p:cBhvr>
                                        <p:cTn id="81" dur="500" fill="hold"/>
                                        <p:tgtEl>
                                          <p:spTgt spid="19"/>
                                        </p:tgtEl>
                                      </p:cBhvr>
                                      <p:by x="150000" y="150000"/>
                                    </p:animScale>
                                  </p:childTnLst>
                                </p:cTn>
                              </p:par>
                              <p:par>
                                <p:cTn id="82" presetID="6" presetClass="emph" presetSubtype="0" fill="hold" nodeType="withEffect">
                                  <p:stCondLst>
                                    <p:cond delay="2000"/>
                                  </p:stCondLst>
                                  <p:childTnLst>
                                    <p:animScale>
                                      <p:cBhvr>
                                        <p:cTn id="83" dur="500" fill="hold"/>
                                        <p:tgtEl>
                                          <p:spTgt spid="24"/>
                                        </p:tgtEl>
                                      </p:cBhvr>
                                      <p:by x="150000" y="150000"/>
                                    </p:animScale>
                                  </p:childTnLst>
                                </p:cTn>
                              </p:par>
                              <p:par>
                                <p:cTn id="84" presetID="6" presetClass="emph" presetSubtype="0" fill="hold" nodeType="withEffect">
                                  <p:stCondLst>
                                    <p:cond delay="2200"/>
                                  </p:stCondLst>
                                  <p:childTnLst>
                                    <p:animScale>
                                      <p:cBhvr>
                                        <p:cTn id="85" dur="500" fill="hold"/>
                                        <p:tgtEl>
                                          <p:spTgt spid="25"/>
                                        </p:tgtEl>
                                      </p:cBhvr>
                                      <p:by x="150000" y="150000"/>
                                    </p:animScale>
                                  </p:childTnLst>
                                </p:cTn>
                              </p:par>
                              <p:par>
                                <p:cTn id="86" presetID="6" presetClass="emph" presetSubtype="0" fill="hold"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16"/>
                                        </p:tgtEl>
                                      </p:cBhvr>
                                      <p:by x="150000" y="150000"/>
                                    </p:animScale>
                                  </p:childTnLst>
                                </p:cTn>
                              </p:par>
                              <p:par>
                                <p:cTn id="91" presetID="6" presetClass="emph" presetSubtype="0" fill="hold" nodeType="withEffect">
                                  <p:stCondLst>
                                    <p:cond delay="400"/>
                                  </p:stCondLst>
                                  <p:childTnLst>
                                    <p:animScale>
                                      <p:cBhvr>
                                        <p:cTn id="92" dur="500" fill="hold"/>
                                        <p:tgtEl>
                                          <p:spTgt spid="29"/>
                                        </p:tgtEl>
                                      </p:cBhvr>
                                      <p:by x="150000" y="150000"/>
                                    </p:animScale>
                                  </p:childTnLst>
                                </p:cTn>
                              </p:par>
                              <p:par>
                                <p:cTn id="93" presetID="6" presetClass="emph" presetSubtype="0" fill="hold" nodeType="withEffect">
                                  <p:stCondLst>
                                    <p:cond delay="800"/>
                                  </p:stCondLst>
                                  <p:childTnLst>
                                    <p:animScale>
                                      <p:cBhvr>
                                        <p:cTn id="94" dur="500" fill="hold"/>
                                        <p:tgtEl>
                                          <p:spTgt spid="30"/>
                                        </p:tgtEl>
                                      </p:cBhvr>
                                      <p:by x="150000" y="150000"/>
                                    </p:animScale>
                                  </p:childTnLst>
                                </p:cTn>
                              </p:par>
                              <p:par>
                                <p:cTn id="95" presetID="6" presetClass="emph" presetSubtype="0" fill="hold" nodeType="withEffect">
                                  <p:stCondLst>
                                    <p:cond delay="1100"/>
                                  </p:stCondLst>
                                  <p:childTnLst>
                                    <p:animScale>
                                      <p:cBhvr>
                                        <p:cTn id="96" dur="500" fill="hold"/>
                                        <p:tgtEl>
                                          <p:spTgt spid="3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030288" y="65088"/>
            <a:ext cx="5871949" cy="6459537"/>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矩形 15"/>
          <p:cNvSpPr>
            <a:spLocks noChangeArrowheads="1"/>
          </p:cNvSpPr>
          <p:nvPr/>
        </p:nvSpPr>
        <p:spPr bwMode="auto">
          <a:xfrm>
            <a:off x="3071813" y="0"/>
            <a:ext cx="1417638" cy="6858000"/>
          </a:xfrm>
          <a:prstGeom prst="rect">
            <a:avLst/>
          </a:prstGeom>
          <a:solidFill>
            <a:schemeClr val="accent2">
              <a:alpha val="70195"/>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矩形 16"/>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矩形 17"/>
          <p:cNvSpPr>
            <a:spLocks noChangeArrowheads="1"/>
          </p:cNvSpPr>
          <p:nvPr/>
        </p:nvSpPr>
        <p:spPr bwMode="auto">
          <a:xfrm>
            <a:off x="6902450" y="-11112"/>
            <a:ext cx="303213" cy="6858000"/>
          </a:xfrm>
          <a:prstGeom prst="rect">
            <a:avLst/>
          </a:prstGeom>
          <a:solidFill>
            <a:schemeClr val="accent2">
              <a:alpha val="30196"/>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矩形 18"/>
          <p:cNvSpPr>
            <a:spLocks noChangeArrowheads="1"/>
          </p:cNvSpPr>
          <p:nvPr/>
        </p:nvSpPr>
        <p:spPr bwMode="auto">
          <a:xfrm>
            <a:off x="7158038" y="12700"/>
            <a:ext cx="227013" cy="6858000"/>
          </a:xfrm>
          <a:prstGeom prst="rect">
            <a:avLst/>
          </a:prstGeom>
          <a:solidFill>
            <a:schemeClr val="accent2">
              <a:alpha val="20000"/>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矩形 19"/>
          <p:cNvSpPr>
            <a:spLocks noChangeArrowheads="1"/>
          </p:cNvSpPr>
          <p:nvPr/>
        </p:nvSpPr>
        <p:spPr bwMode="auto">
          <a:xfrm>
            <a:off x="4375150" y="0"/>
            <a:ext cx="1060450" cy="6858000"/>
          </a:xfrm>
          <a:prstGeom prst="rect">
            <a:avLst/>
          </a:prstGeom>
          <a:solidFill>
            <a:schemeClr val="accent2">
              <a:alpha val="63921"/>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矩形 20"/>
          <p:cNvSpPr>
            <a:spLocks noChangeArrowheads="1"/>
          </p:cNvSpPr>
          <p:nvPr/>
        </p:nvSpPr>
        <p:spPr bwMode="auto">
          <a:xfrm>
            <a:off x="5359400" y="-17462"/>
            <a:ext cx="728663" cy="6938963"/>
          </a:xfrm>
          <a:prstGeom prst="rect">
            <a:avLst/>
          </a:prstGeom>
          <a:solidFill>
            <a:schemeClr val="accent2">
              <a:alpha val="5411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矩形 21"/>
          <p:cNvSpPr>
            <a:spLocks noChangeArrowheads="1"/>
          </p:cNvSpPr>
          <p:nvPr/>
        </p:nvSpPr>
        <p:spPr bwMode="auto">
          <a:xfrm>
            <a:off x="6018213" y="-19050"/>
            <a:ext cx="547688" cy="6938963"/>
          </a:xfrm>
          <a:prstGeom prst="rect">
            <a:avLst/>
          </a:prstGeom>
          <a:solidFill>
            <a:schemeClr val="accent2">
              <a:alpha val="47058"/>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矩形 22"/>
          <p:cNvSpPr>
            <a:spLocks noChangeArrowheads="1"/>
          </p:cNvSpPr>
          <p:nvPr/>
        </p:nvSpPr>
        <p:spPr bwMode="auto">
          <a:xfrm>
            <a:off x="6505575" y="0"/>
            <a:ext cx="446088" cy="6858000"/>
          </a:xfrm>
          <a:prstGeom prst="rect">
            <a:avLst/>
          </a:prstGeom>
          <a:solidFill>
            <a:schemeClr val="accent2">
              <a:alpha val="3686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矩形 23"/>
          <p:cNvSpPr>
            <a:spLocks noChangeArrowheads="1"/>
          </p:cNvSpPr>
          <p:nvPr/>
        </p:nvSpPr>
        <p:spPr bwMode="auto">
          <a:xfrm>
            <a:off x="7339013" y="52388"/>
            <a:ext cx="136525" cy="6858000"/>
          </a:xfrm>
          <a:prstGeom prst="rect">
            <a:avLst/>
          </a:prstGeom>
          <a:solidFill>
            <a:schemeClr val="accent2">
              <a:alpha val="1490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矩形 24"/>
          <p:cNvSpPr>
            <a:spLocks noChangeArrowheads="1"/>
          </p:cNvSpPr>
          <p:nvPr/>
        </p:nvSpPr>
        <p:spPr bwMode="auto">
          <a:xfrm>
            <a:off x="8366125" y="20638"/>
            <a:ext cx="344488" cy="6858000"/>
          </a:xfrm>
          <a:prstGeom prst="rect">
            <a:avLst/>
          </a:prstGeom>
          <a:solidFill>
            <a:schemeClr val="accent2">
              <a:alpha val="2313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矩形 25"/>
          <p:cNvSpPr>
            <a:spLocks noChangeArrowheads="1"/>
          </p:cNvSpPr>
          <p:nvPr/>
        </p:nvSpPr>
        <p:spPr bwMode="auto">
          <a:xfrm>
            <a:off x="8664575" y="0"/>
            <a:ext cx="474663" cy="6858000"/>
          </a:xfrm>
          <a:prstGeom prst="rect">
            <a:avLst/>
          </a:prstGeom>
          <a:solidFill>
            <a:schemeClr val="accent2">
              <a:alpha val="27843"/>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文本框 436812"/>
          <p:cNvSpPr txBox="1">
            <a:spLocks noChangeArrowheads="1"/>
          </p:cNvSpPr>
          <p:nvPr/>
        </p:nvSpPr>
        <p:spPr bwMode="auto">
          <a:xfrm>
            <a:off x="76200" y="6477000"/>
            <a:ext cx="16081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rPr>
              <a:t>www.1ppt.com</a:t>
            </a:r>
            <a:endPar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endParaRPr>
          </a:p>
        </p:txBody>
      </p:sp>
      <p:sp>
        <p:nvSpPr>
          <p:cNvPr id="28" name="文本框 436811"/>
          <p:cNvSpPr txBox="1">
            <a:spLocks noChangeArrowheads="1"/>
          </p:cNvSpPr>
          <p:nvPr/>
        </p:nvSpPr>
        <p:spPr bwMode="auto">
          <a:xfrm>
            <a:off x="276225" y="6007100"/>
            <a:ext cx="11699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rPr>
              <a:t>LOGO</a:t>
            </a:r>
            <a:endPar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endParaRPr>
          </a:p>
        </p:txBody>
      </p:sp>
      <p:sp>
        <p:nvSpPr>
          <p:cNvPr id="29" name="矩形 28"/>
          <p:cNvSpPr>
            <a:spLocks noChangeArrowheads="1"/>
          </p:cNvSpPr>
          <p:nvPr/>
        </p:nvSpPr>
        <p:spPr bwMode="auto">
          <a:xfrm>
            <a:off x="7953375" y="4763"/>
            <a:ext cx="136525" cy="6858000"/>
          </a:xfrm>
          <a:prstGeom prst="rect">
            <a:avLst/>
          </a:prstGeom>
          <a:solidFill>
            <a:schemeClr val="accent2">
              <a:alpha val="588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8045450" y="4763"/>
            <a:ext cx="168275" cy="6858000"/>
          </a:xfrm>
          <a:prstGeom prst="rect">
            <a:avLst/>
          </a:prstGeom>
          <a:solidFill>
            <a:schemeClr val="accent2">
              <a:alpha val="1215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矩形 30"/>
          <p:cNvSpPr>
            <a:spLocks noChangeArrowheads="1"/>
          </p:cNvSpPr>
          <p:nvPr/>
        </p:nvSpPr>
        <p:spPr bwMode="auto">
          <a:xfrm>
            <a:off x="8177213" y="-11112"/>
            <a:ext cx="230188" cy="6858000"/>
          </a:xfrm>
          <a:prstGeom prst="rect">
            <a:avLst/>
          </a:prstGeom>
          <a:solidFill>
            <a:schemeClr val="accent2">
              <a:alpha val="18039"/>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a:r>
              <a:rPr lang="zh-CN" altLang="en-US"/>
              <a:t>单击此处编辑母版标题样式</a:t>
            </a:r>
            <a:endParaRPr lang="en-US" altLang="zh-CN" dirty="0"/>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a:r>
              <a:rPr lang="zh-CN" altLang="en-US"/>
              <a:t>单击此处编辑母版副标题样式</a:t>
            </a:r>
            <a:endParaRPr lang="en-US" altLang="zh-CN" dirty="0"/>
          </a:p>
        </p:txBody>
      </p:sp>
      <p:sp>
        <p:nvSpPr>
          <p:cNvPr id="32" name="页脚占位符 436849"/>
          <p:cNvSpPr>
            <a:spLocks noGrp="1"/>
          </p:cNvSpPr>
          <p:nvPr>
            <p:ph type="ftr" sz="quarter" idx="3"/>
          </p:nvPr>
        </p:nvSpPr>
        <p:spPr>
          <a:xfrm>
            <a:off x="3552825" y="6534150"/>
            <a:ext cx="2895600" cy="2349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ln>
            <a:miter/>
          </a:ln>
        </p:spPr>
        <p:txBody>
          <a:bodyPr vert="horz" wrap="square" lIns="91440" tIns="45720" rIns="91440" bIns="45720" numCol="1" anchor="t" anchorCtr="0" compatLnSpc="1"/>
          <a:p>
            <a:pPr algn="r" eaLnBrk="1" hangingPunct="1"/>
            <a:fld id="{9A0DB2DC-4C9A-4742-B13C-FB6460FD3503}" type="slidenum">
              <a:rPr lang="zh-CN" altLang="en-US" dirty="0"/>
            </a:fld>
            <a:endParaRPr lang="zh-CN" altLang="en-US" dirty="0"/>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17"/>
                                        </p:tgtEl>
                                      </p:cBhvr>
                                      <p:by x="150000" y="150000"/>
                                    </p:animScale>
                                  </p:childTnLst>
                                </p:cTn>
                              </p:par>
                              <p:par>
                                <p:cTn id="70" presetID="6" presetClass="emph" presetSubtype="0" fill="hold" nodeType="withEffect">
                                  <p:stCondLst>
                                    <p:cond delay="200"/>
                                  </p:stCondLst>
                                  <p:childTnLst>
                                    <p:animScale>
                                      <p:cBhvr>
                                        <p:cTn id="71" dur="500" fill="hold"/>
                                        <p:tgtEl>
                                          <p:spTgt spid="20"/>
                                        </p:tgtEl>
                                      </p:cBhvr>
                                      <p:by x="150000" y="150000"/>
                                    </p:animScale>
                                  </p:childTnLst>
                                </p:cTn>
                              </p:par>
                              <p:par>
                                <p:cTn id="72" presetID="6" presetClass="emph" presetSubtype="0" fill="hold" nodeType="withEffect">
                                  <p:stCondLst>
                                    <p:cond delay="400"/>
                                  </p:stCondLst>
                                  <p:childTnLst>
                                    <p:animScale>
                                      <p:cBhvr>
                                        <p:cTn id="73" dur="500" fill="hold"/>
                                        <p:tgtEl>
                                          <p:spTgt spid="21"/>
                                        </p:tgtEl>
                                      </p:cBhvr>
                                      <p:by x="150000" y="150000"/>
                                    </p:animScale>
                                  </p:childTnLst>
                                </p:cTn>
                              </p:par>
                              <p:par>
                                <p:cTn id="74" presetID="6" presetClass="emph" presetSubtype="0" fill="hold" nodeType="withEffect">
                                  <p:stCondLst>
                                    <p:cond delay="800"/>
                                  </p:stCondLst>
                                  <p:childTnLst>
                                    <p:animScale>
                                      <p:cBhvr>
                                        <p:cTn id="75" dur="500" fill="hold"/>
                                        <p:tgtEl>
                                          <p:spTgt spid="22"/>
                                        </p:tgtEl>
                                      </p:cBhvr>
                                      <p:by x="150000" y="150000"/>
                                    </p:animScale>
                                  </p:childTnLst>
                                </p:cTn>
                              </p:par>
                              <p:par>
                                <p:cTn id="76" presetID="6" presetClass="emph" presetSubtype="0" fill="hold" nodeType="withEffect">
                                  <p:stCondLst>
                                    <p:cond delay="1100"/>
                                  </p:stCondLst>
                                  <p:childTnLst>
                                    <p:animScale>
                                      <p:cBhvr>
                                        <p:cTn id="77" dur="500" fill="hold"/>
                                        <p:tgtEl>
                                          <p:spTgt spid="23"/>
                                        </p:tgtEl>
                                      </p:cBhvr>
                                      <p:by x="150000" y="150000"/>
                                    </p:animScale>
                                  </p:childTnLst>
                                </p:cTn>
                              </p:par>
                              <p:par>
                                <p:cTn id="78" presetID="6" presetClass="emph" presetSubtype="0" fill="hold" nodeType="withEffect">
                                  <p:stCondLst>
                                    <p:cond delay="1400"/>
                                  </p:stCondLst>
                                  <p:childTnLst>
                                    <p:animScale>
                                      <p:cBhvr>
                                        <p:cTn id="79" dur="500" fill="hold"/>
                                        <p:tgtEl>
                                          <p:spTgt spid="18"/>
                                        </p:tgtEl>
                                      </p:cBhvr>
                                      <p:by x="150000" y="150000"/>
                                    </p:animScale>
                                  </p:childTnLst>
                                </p:cTn>
                              </p:par>
                              <p:par>
                                <p:cTn id="80" presetID="6" presetClass="emph" presetSubtype="0" fill="hold" nodeType="withEffect">
                                  <p:stCondLst>
                                    <p:cond delay="1700"/>
                                  </p:stCondLst>
                                  <p:childTnLst>
                                    <p:animScale>
                                      <p:cBhvr>
                                        <p:cTn id="81" dur="500" fill="hold"/>
                                        <p:tgtEl>
                                          <p:spTgt spid="19"/>
                                        </p:tgtEl>
                                      </p:cBhvr>
                                      <p:by x="150000" y="150000"/>
                                    </p:animScale>
                                  </p:childTnLst>
                                </p:cTn>
                              </p:par>
                              <p:par>
                                <p:cTn id="82" presetID="6" presetClass="emph" presetSubtype="0" fill="hold" nodeType="withEffect">
                                  <p:stCondLst>
                                    <p:cond delay="2000"/>
                                  </p:stCondLst>
                                  <p:childTnLst>
                                    <p:animScale>
                                      <p:cBhvr>
                                        <p:cTn id="83" dur="500" fill="hold"/>
                                        <p:tgtEl>
                                          <p:spTgt spid="24"/>
                                        </p:tgtEl>
                                      </p:cBhvr>
                                      <p:by x="150000" y="150000"/>
                                    </p:animScale>
                                  </p:childTnLst>
                                </p:cTn>
                              </p:par>
                              <p:par>
                                <p:cTn id="84" presetID="6" presetClass="emph" presetSubtype="0" fill="hold" nodeType="withEffect">
                                  <p:stCondLst>
                                    <p:cond delay="2200"/>
                                  </p:stCondLst>
                                  <p:childTnLst>
                                    <p:animScale>
                                      <p:cBhvr>
                                        <p:cTn id="85" dur="500" fill="hold"/>
                                        <p:tgtEl>
                                          <p:spTgt spid="25"/>
                                        </p:tgtEl>
                                      </p:cBhvr>
                                      <p:by x="150000" y="150000"/>
                                    </p:animScale>
                                  </p:childTnLst>
                                </p:cTn>
                              </p:par>
                              <p:par>
                                <p:cTn id="86" presetID="6" presetClass="emph" presetSubtype="0" fill="hold"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16"/>
                                        </p:tgtEl>
                                      </p:cBhvr>
                                      <p:by x="150000" y="150000"/>
                                    </p:animScale>
                                  </p:childTnLst>
                                </p:cTn>
                              </p:par>
                              <p:par>
                                <p:cTn id="91" presetID="6" presetClass="emph" presetSubtype="0" fill="hold" nodeType="withEffect">
                                  <p:stCondLst>
                                    <p:cond delay="400"/>
                                  </p:stCondLst>
                                  <p:childTnLst>
                                    <p:animScale>
                                      <p:cBhvr>
                                        <p:cTn id="92" dur="500" fill="hold"/>
                                        <p:tgtEl>
                                          <p:spTgt spid="29"/>
                                        </p:tgtEl>
                                      </p:cBhvr>
                                      <p:by x="150000" y="150000"/>
                                    </p:animScale>
                                  </p:childTnLst>
                                </p:cTn>
                              </p:par>
                              <p:par>
                                <p:cTn id="93" presetID="6" presetClass="emph" presetSubtype="0" fill="hold" nodeType="withEffect">
                                  <p:stCondLst>
                                    <p:cond delay="800"/>
                                  </p:stCondLst>
                                  <p:childTnLst>
                                    <p:animScale>
                                      <p:cBhvr>
                                        <p:cTn id="94" dur="500" fill="hold"/>
                                        <p:tgtEl>
                                          <p:spTgt spid="30"/>
                                        </p:tgtEl>
                                      </p:cBhvr>
                                      <p:by x="150000" y="150000"/>
                                    </p:animScale>
                                  </p:childTnLst>
                                </p:cTn>
                              </p:par>
                              <p:par>
                                <p:cTn id="95" presetID="6" presetClass="emph" presetSubtype="0" fill="hold" nodeType="withEffect">
                                  <p:stCondLst>
                                    <p:cond delay="1100"/>
                                  </p:stCondLst>
                                  <p:childTnLst>
                                    <p:animScale>
                                      <p:cBhvr>
                                        <p:cTn id="96" dur="500" fill="hold"/>
                                        <p:tgtEl>
                                          <p:spTgt spid="3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030288" y="1163638"/>
            <a:ext cx="3901043" cy="53609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090557" y="1163638"/>
            <a:ext cx="3901043" cy="53609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030288" y="65088"/>
            <a:ext cx="5871949" cy="6459537"/>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030288" y="1163638"/>
            <a:ext cx="3901043" cy="53609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090557" y="1163638"/>
            <a:ext cx="3901043" cy="53609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audio" Target="../media/audio2.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7" Type="http://schemas.openxmlformats.org/officeDocument/2006/relationships/theme" Target="../theme/theme2.xml"/><Relationship Id="rId16" Type="http://schemas.openxmlformats.org/officeDocument/2006/relationships/audio" Target="../media/audio2.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51002" name="矩形 151001"/>
          <p:cNvSpPr>
            <a:spLocks noChangeArrowheads="1"/>
          </p:cNvSpPr>
          <p:nvPr/>
        </p:nvSpPr>
        <p:spPr bwMode="auto">
          <a:xfrm>
            <a:off x="269875" y="0"/>
            <a:ext cx="284163" cy="6889750"/>
          </a:xfrm>
          <a:prstGeom prst="rect">
            <a:avLst/>
          </a:prstGeom>
          <a:solidFill>
            <a:schemeClr val="accent2">
              <a:alpha val="79999"/>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矩形 151004"/>
          <p:cNvSpPr>
            <a:spLocks noChangeArrowheads="1"/>
          </p:cNvSpPr>
          <p:nvPr/>
        </p:nvSpPr>
        <p:spPr bwMode="auto">
          <a:xfrm>
            <a:off x="749300" y="-14287"/>
            <a:ext cx="71438" cy="6872288"/>
          </a:xfrm>
          <a:prstGeom prst="rect">
            <a:avLst/>
          </a:prstGeom>
          <a:solidFill>
            <a:schemeClr val="accent2">
              <a:alpha val="20000"/>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7" name="矩形 151006"/>
          <p:cNvSpPr>
            <a:spLocks noChangeArrowheads="1"/>
          </p:cNvSpPr>
          <p:nvPr/>
        </p:nvSpPr>
        <p:spPr bwMode="auto">
          <a:xfrm>
            <a:off x="508000" y="0"/>
            <a:ext cx="168275" cy="6865938"/>
          </a:xfrm>
          <a:prstGeom prst="rect">
            <a:avLst/>
          </a:prstGeom>
          <a:solidFill>
            <a:schemeClr val="accent2">
              <a:alpha val="5411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9" name="矩形 151008"/>
          <p:cNvSpPr>
            <a:spLocks noChangeArrowheads="1"/>
          </p:cNvSpPr>
          <p:nvPr/>
        </p:nvSpPr>
        <p:spPr bwMode="auto">
          <a:xfrm>
            <a:off x="661988" y="0"/>
            <a:ext cx="114300" cy="6872288"/>
          </a:xfrm>
          <a:prstGeom prst="rect">
            <a:avLst/>
          </a:prstGeom>
          <a:solidFill>
            <a:schemeClr val="accent2">
              <a:alpha val="3686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idx="1"/>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lgn="r">
              <a:defRPr sz="1200" b="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3"/>
            <a:srcRect/>
            <a:stretch>
              <a:fillRect/>
            </a:stretch>
          </a:blipFill>
          <a:ln w="28575">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4"/>
            <a:srcRect/>
            <a:stretch>
              <a:fillRect/>
            </a:stretch>
          </a:blipFill>
          <a:ln w="57150">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5"/>
            <a:srcRect/>
            <a:stretch>
              <a:fillRect/>
            </a:stretch>
          </a:blipFill>
          <a:ln w="38100">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buClr>
          <a:srgbClr val="000000"/>
        </a:buClr>
        <a:defRPr sz="4000" b="1" kern="1200">
          <a:solidFill>
            <a:schemeClr val="tx2"/>
          </a:solidFill>
          <a:latin typeface="+mj-lt"/>
          <a:ea typeface="+mj-ea"/>
          <a:cs typeface="+mj-cs"/>
        </a:defRPr>
      </a:lvl1pPr>
      <a:lvl2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51002" name="矩形 151001"/>
          <p:cNvSpPr>
            <a:spLocks noChangeArrowheads="1"/>
          </p:cNvSpPr>
          <p:nvPr/>
        </p:nvSpPr>
        <p:spPr bwMode="auto">
          <a:xfrm>
            <a:off x="269875" y="0"/>
            <a:ext cx="284163" cy="6889750"/>
          </a:xfrm>
          <a:prstGeom prst="rect">
            <a:avLst/>
          </a:prstGeom>
          <a:solidFill>
            <a:schemeClr val="accent2">
              <a:alpha val="79999"/>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矩形 151004"/>
          <p:cNvSpPr>
            <a:spLocks noChangeArrowheads="1"/>
          </p:cNvSpPr>
          <p:nvPr/>
        </p:nvSpPr>
        <p:spPr bwMode="auto">
          <a:xfrm>
            <a:off x="749300" y="-14287"/>
            <a:ext cx="71438" cy="6872288"/>
          </a:xfrm>
          <a:prstGeom prst="rect">
            <a:avLst/>
          </a:prstGeom>
          <a:solidFill>
            <a:schemeClr val="accent2">
              <a:alpha val="20000"/>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7" name="矩形 151006"/>
          <p:cNvSpPr>
            <a:spLocks noChangeArrowheads="1"/>
          </p:cNvSpPr>
          <p:nvPr/>
        </p:nvSpPr>
        <p:spPr bwMode="auto">
          <a:xfrm>
            <a:off x="508000" y="0"/>
            <a:ext cx="168275" cy="6865938"/>
          </a:xfrm>
          <a:prstGeom prst="rect">
            <a:avLst/>
          </a:prstGeom>
          <a:solidFill>
            <a:schemeClr val="accent2">
              <a:alpha val="5411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9" name="矩形 151008"/>
          <p:cNvSpPr>
            <a:spLocks noChangeArrowheads="1"/>
          </p:cNvSpPr>
          <p:nvPr/>
        </p:nvSpPr>
        <p:spPr bwMode="auto">
          <a:xfrm>
            <a:off x="661988" y="0"/>
            <a:ext cx="114300" cy="6872288"/>
          </a:xfrm>
          <a:prstGeom prst="rect">
            <a:avLst/>
          </a:prstGeom>
          <a:solidFill>
            <a:schemeClr val="accent2">
              <a:alpha val="3686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idx="1"/>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lgn="r">
              <a:defRPr sz="1200" b="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3"/>
            <a:srcRect/>
            <a:stretch>
              <a:fillRect/>
            </a:stretch>
          </a:blipFill>
          <a:ln w="28575">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4"/>
            <a:srcRect/>
            <a:stretch>
              <a:fillRect/>
            </a:stretch>
          </a:blipFill>
          <a:ln w="57150">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5"/>
            <a:srcRect/>
            <a:stretch>
              <a:fillRect/>
            </a:stretch>
          </a:blipFill>
          <a:ln w="38100">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buClr>
          <a:srgbClr val="000000"/>
        </a:buClr>
        <a:defRPr sz="4000" b="1" kern="1200">
          <a:solidFill>
            <a:schemeClr val="tx2"/>
          </a:solidFill>
          <a:latin typeface="+mj-lt"/>
          <a:ea typeface="+mj-ea"/>
          <a:cs typeface="+mj-cs"/>
        </a:defRPr>
      </a:lvl1pPr>
      <a:lvl2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3.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xml"/><Relationship Id="rId1" Type="http://schemas.openxmlformats.org/officeDocument/2006/relationships/audio" Target="../media/audio2.wav"/></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2.wav"/><Relationship Id="rId1" Type="http://schemas.openxmlformats.org/officeDocument/2006/relationships/image" Target="../media/image9.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4.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442408"/>
          <p:cNvSpPr>
            <a:spLocks noGrp="1"/>
          </p:cNvSpPr>
          <p:nvPr>
            <p:ph type="ctrTitle" sz="quarter"/>
          </p:nvPr>
        </p:nvSpPr>
        <p:spPr>
          <a:xfrm>
            <a:off x="2006600" y="2168208"/>
            <a:ext cx="7137400" cy="1470025"/>
          </a:xfrm>
          <a:effectLst>
            <a:outerShdw dist="17961" dir="2699999" algn="ctr" rotWithShape="0">
              <a:srgbClr val="F8F8F8">
                <a:alpha val="50000"/>
              </a:srgbClr>
            </a:outerShdw>
          </a:effectLst>
        </p:spPr>
        <p:txBody>
          <a:bodyPr vert="horz" wrap="square" lIns="91440" tIns="45720" rIns="91440" bIns="45720" anchor="ctr" anchorCtr="0"/>
          <a:p>
            <a:pPr>
              <a:buClr>
                <a:srgbClr val="000000"/>
              </a:buClr>
              <a:buSzTx/>
              <a:buFontTx/>
            </a:pPr>
            <a:br>
              <a:rPr lang="zh-CN" altLang="zh-CN" sz="5400" kern="1200" dirty="0">
                <a:latin typeface="+mj-lt"/>
                <a:ea typeface="+mj-ea"/>
                <a:cs typeface="+mj-cs"/>
              </a:rPr>
            </a:br>
            <a:r>
              <a:rPr lang="en-US" altLang="zh-CN" sz="3600" kern="1200" dirty="0">
                <a:latin typeface="Times New Roman" panose="02020603050405020304" pitchFamily="18" charset="0"/>
                <a:ea typeface="+mj-ea"/>
                <a:cs typeface="Times New Roman" panose="02020603050405020304" pitchFamily="18" charset="0"/>
              </a:rPr>
              <a:t>Unit  </a:t>
            </a:r>
            <a:r>
              <a:rPr lang="en-US" altLang="zh-CN" sz="4000" kern="1200" dirty="0">
                <a:latin typeface="+mj-lt"/>
                <a:ea typeface="+mj-ea"/>
                <a:cs typeface="+mj-cs"/>
              </a:rPr>
              <a:t>9 </a:t>
            </a:r>
            <a:r>
              <a:rPr lang="en-US" altLang="zh-CN" sz="3600" kern="1200" dirty="0">
                <a:latin typeface="Times New Roman" panose="02020603050405020304" pitchFamily="18" charset="0"/>
                <a:ea typeface="+mj-ea"/>
                <a:cs typeface="Times New Roman" panose="02020603050405020304" pitchFamily="18" charset="0"/>
              </a:rPr>
              <a:t>Product Advertising Copies</a:t>
            </a:r>
            <a:r>
              <a:rPr lang="en-US" altLang="zh-CN" sz="4000" kern="1200" dirty="0">
                <a:latin typeface="+mj-lt"/>
                <a:ea typeface="+mj-ea"/>
                <a:cs typeface="+mj-cs"/>
              </a:rPr>
              <a:t> </a:t>
            </a:r>
            <a:br>
              <a:rPr lang="zh-CN" altLang="zh-CN" sz="3600" kern="1200" dirty="0">
                <a:latin typeface="Times New Roman" panose="02020603050405020304" pitchFamily="18" charset="0"/>
                <a:ea typeface="+mj-ea"/>
                <a:cs typeface="Times New Roman" panose="02020603050405020304" pitchFamily="18" charset="0"/>
              </a:rPr>
            </a:br>
            <a:r>
              <a:rPr lang="zh-CN" altLang="en-US" sz="3600" kern="1200" dirty="0">
                <a:latin typeface="Times New Roman" panose="02020603050405020304" pitchFamily="18" charset="0"/>
                <a:ea typeface="+mj-ea"/>
                <a:cs typeface="Times New Roman" panose="02020603050405020304" pitchFamily="18" charset="0"/>
              </a:rPr>
              <a:t>产品广告文案 </a:t>
            </a:r>
            <a:r>
              <a:rPr lang="en-US" altLang="zh-CN" sz="3600" kern="1200" dirty="0">
                <a:latin typeface="Times New Roman" panose="02020603050405020304" pitchFamily="18" charset="0"/>
                <a:ea typeface="+mj-ea"/>
                <a:cs typeface="Times New Roman" panose="02020603050405020304" pitchFamily="18" charset="0"/>
              </a:rPr>
              <a:t> </a:t>
            </a:r>
            <a:endParaRPr lang="en-US" altLang="zh-CN" sz="3600" kern="1200" dirty="0">
              <a:latin typeface="Times New Roman" panose="02020603050405020304" pitchFamily="18" charset="0"/>
              <a:ea typeface="Times New Roman" panose="02020603050405020304" pitchFamily="18" charset="0"/>
              <a:cs typeface="+mj-cs"/>
            </a:endParaRPr>
          </a:p>
        </p:txBody>
      </p:sp>
      <p:grpSp>
        <p:nvGrpSpPr>
          <p:cNvPr id="2" name="组合 442417"/>
          <p:cNvGrpSpPr/>
          <p:nvPr/>
        </p:nvGrpSpPr>
        <p:grpSpPr>
          <a:xfrm>
            <a:off x="5794375" y="5538788"/>
            <a:ext cx="669925" cy="654050"/>
            <a:chOff x="4027" y="3016"/>
            <a:chExt cx="515" cy="505"/>
          </a:xfrm>
        </p:grpSpPr>
        <p:sp>
          <p:nvSpPr>
            <p:cNvPr id="442419" name="椭圆 442418"/>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084" name="图片 442419" descr="sphere_highlight"/>
            <p:cNvPicPr>
              <a:picLocks noChangeAspect="1"/>
            </p:cNvPicPr>
            <p:nvPr/>
          </p:nvPicPr>
          <p:blipFill>
            <a:blip r:embed="rId1"/>
            <a:stretch>
              <a:fillRect/>
            </a:stretch>
          </p:blipFill>
          <p:spPr>
            <a:xfrm>
              <a:off x="4046" y="3018"/>
              <a:ext cx="470" cy="241"/>
            </a:xfrm>
            <a:prstGeom prst="rect">
              <a:avLst/>
            </a:prstGeom>
            <a:noFill/>
            <a:ln w="9525">
              <a:noFill/>
            </a:ln>
          </p:spPr>
        </p:pic>
      </p:grpSp>
      <p:grpSp>
        <p:nvGrpSpPr>
          <p:cNvPr id="3" name="组合 442420"/>
          <p:cNvGrpSpPr/>
          <p:nvPr/>
        </p:nvGrpSpPr>
        <p:grpSpPr>
          <a:xfrm>
            <a:off x="7346950" y="5191125"/>
            <a:ext cx="349250" cy="339725"/>
            <a:chOff x="4027" y="3016"/>
            <a:chExt cx="515" cy="505"/>
          </a:xfrm>
        </p:grpSpPr>
        <p:sp>
          <p:nvSpPr>
            <p:cNvPr id="442422" name="椭圆 442421"/>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082" name="图片 442422" descr="sphere_highlight"/>
            <p:cNvPicPr>
              <a:picLocks noChangeAspect="1"/>
            </p:cNvPicPr>
            <p:nvPr/>
          </p:nvPicPr>
          <p:blipFill>
            <a:blip r:embed="rId2"/>
            <a:stretch>
              <a:fillRect/>
            </a:stretch>
          </p:blipFill>
          <p:spPr>
            <a:xfrm>
              <a:off x="4046" y="3018"/>
              <a:ext cx="470" cy="241"/>
            </a:xfrm>
            <a:prstGeom prst="rect">
              <a:avLst/>
            </a:prstGeom>
            <a:noFill/>
            <a:ln w="9525">
              <a:noFill/>
            </a:ln>
          </p:spPr>
        </p:pic>
      </p:grpSp>
      <p:sp>
        <p:nvSpPr>
          <p:cNvPr id="442424" name="椭圆 442423"/>
          <p:cNvSpPr/>
          <p:nvPr/>
        </p:nvSpPr>
        <p:spPr>
          <a:xfrm>
            <a:off x="3709988" y="5162550"/>
            <a:ext cx="1082675" cy="1071563"/>
          </a:xfrm>
          <a:prstGeom prst="ellipse">
            <a:avLst/>
          </a:prstGeom>
          <a:blipFill rotWithShape="1">
            <a:blip r:embed="rId3"/>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endParaRPr lang="zh-CN" altLang="en-US" dirty="0">
              <a:latin typeface="Arial" panose="020B0604020202020204" pitchFamily="34" charset="0"/>
            </a:endParaRPr>
          </a:p>
        </p:txBody>
      </p:sp>
      <p:sp>
        <p:nvSpPr>
          <p:cNvPr id="442425" name="椭圆 442424"/>
          <p:cNvSpPr/>
          <p:nvPr/>
        </p:nvSpPr>
        <p:spPr>
          <a:xfrm>
            <a:off x="0" y="290513"/>
            <a:ext cx="2566988" cy="2541587"/>
          </a:xfrm>
          <a:prstGeom prst="ellipse">
            <a:avLst/>
          </a:prstGeom>
          <a:blipFill rotWithShape="1">
            <a:blip r:embed="rId4"/>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endParaRPr lang="zh-CN" altLang="en-US" dirty="0">
              <a:latin typeface="Arial" panose="020B0604020202020204" pitchFamily="34" charset="0"/>
            </a:endParaRPr>
          </a:p>
        </p:txBody>
      </p:sp>
      <p:sp>
        <p:nvSpPr>
          <p:cNvPr id="442426" name="椭圆 442425"/>
          <p:cNvSpPr/>
          <p:nvPr/>
        </p:nvSpPr>
        <p:spPr>
          <a:xfrm>
            <a:off x="1304925" y="3638550"/>
            <a:ext cx="1911350" cy="1892300"/>
          </a:xfrm>
          <a:prstGeom prst="ellipse">
            <a:avLst/>
          </a:prstGeom>
          <a:blipFill rotWithShape="1">
            <a:blip r:embed="rId5"/>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endParaRPr lang="zh-CN" altLang="en-US" dirty="0">
              <a:latin typeface="Arial" panose="020B0604020202020204" pitchFamily="34" charset="0"/>
            </a:endParaRPr>
          </a:p>
        </p:txBody>
      </p:sp>
      <p:sp>
        <p:nvSpPr>
          <p:cNvPr id="3080" name="TextBox 11"/>
          <p:cNvSpPr txBox="1"/>
          <p:nvPr/>
        </p:nvSpPr>
        <p:spPr>
          <a:xfrm>
            <a:off x="3465513" y="290830"/>
            <a:ext cx="5486400" cy="1384300"/>
          </a:xfrm>
          <a:prstGeom prst="rect">
            <a:avLst/>
          </a:prstGeom>
          <a:noFill/>
          <a:ln w="9525">
            <a:noFill/>
          </a:ln>
        </p:spPr>
        <p:txBody>
          <a:bodyPr>
            <a:spAutoFit/>
          </a:bodyPr>
          <a:p>
            <a:pPr eaLnBrk="1" hangingPunct="1"/>
            <a:r>
              <a:rPr lang="en-US" altLang="zh-CN" sz="2800" dirty="0">
                <a:latin typeface="Cambria Math" panose="02040503050406030204" pitchFamily="18" charset="0"/>
              </a:rPr>
              <a:t>Practical Business English Writing</a:t>
            </a:r>
            <a:endParaRPr lang="en-US" altLang="zh-CN" sz="2800" dirty="0">
              <a:latin typeface="Cambria Math" panose="02040503050406030204" pitchFamily="18" charset="0"/>
            </a:endParaRPr>
          </a:p>
          <a:p>
            <a:pPr eaLnBrk="1" hangingPunct="1"/>
            <a:r>
              <a:rPr lang="zh-CN" altLang="en-US" sz="2800" dirty="0">
                <a:latin typeface="Cambria Math" panose="02040503050406030204" pitchFamily="18" charset="0"/>
                <a:ea typeface="黑体" panose="02010600030101010101" pitchFamily="49" charset="-122"/>
              </a:rPr>
              <a:t>                   实用商务英语写作教程</a:t>
            </a:r>
            <a:endParaRPr lang="en-US" altLang="zh-CN" sz="2800" dirty="0">
              <a:latin typeface="Cambria Math" panose="02040503050406030204" pitchFamily="18" charset="0"/>
            </a:endParaRPr>
          </a:p>
          <a:p>
            <a:pPr eaLnBrk="1" hangingPunct="1"/>
            <a:endParaRPr lang="zh-CN" altLang="en-US" sz="2800" dirty="0">
              <a:latin typeface="Cambria Math" panose="020405030504060302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42424"/>
                                        </p:tgtEl>
                                        <p:attrNameLst>
                                          <p:attrName>style.visibility</p:attrName>
                                        </p:attrNameLst>
                                      </p:cBhvr>
                                      <p:to>
                                        <p:strVal val="visible"/>
                                      </p:to>
                                    </p:set>
                                    <p:animEffect transition="in" filter="fade">
                                      <p:cBhvr>
                                        <p:cTn id="22" dur="1000"/>
                                        <p:tgtEl>
                                          <p:spTgt spid="442424"/>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42426"/>
                                        </p:tgtEl>
                                        <p:attrNameLst>
                                          <p:attrName>style.visibility</p:attrName>
                                        </p:attrNameLst>
                                      </p:cBhvr>
                                      <p:to>
                                        <p:strVal val="visible"/>
                                      </p:to>
                                    </p:set>
                                    <p:animEffect transition="in" filter="fade">
                                      <p:cBhvr>
                                        <p:cTn id="26" dur="1000"/>
                                        <p:tgtEl>
                                          <p:spTgt spid="442426"/>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442425"/>
                                        </p:tgtEl>
                                        <p:attrNameLst>
                                          <p:attrName>style.visibility</p:attrName>
                                        </p:attrNameLst>
                                      </p:cBhvr>
                                      <p:to>
                                        <p:strVal val="visible"/>
                                      </p:to>
                                    </p:set>
                                    <p:animEffect transition="in" filter="fade">
                                      <p:cBhvr>
                                        <p:cTn id="30" dur="1000"/>
                                        <p:tgtEl>
                                          <p:spTgt spid="442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p:txBody>
          <a:bodyPr vert="horz" wrap="square" lIns="91440" tIns="45720" rIns="91440" bIns="45720" anchor="ctr" anchorCtr="0"/>
          <a:p>
            <a:br>
              <a:rPr lang="en-US" altLang="zh-CN" dirty="0">
                <a:solidFill>
                  <a:srgbClr val="282917"/>
                </a:solidFill>
                <a:latin typeface="Times New Roman" panose="02020603050405020304" pitchFamily="18" charset="0"/>
                <a:cs typeface="Times New Roman" panose="02020603050405020304" pitchFamily="18" charset="0"/>
              </a:rPr>
            </a:br>
            <a:r>
              <a:rPr lang="en-US" altLang="zh-CN" dirty="0">
                <a:solidFill>
                  <a:srgbClr val="282917"/>
                </a:solidFill>
                <a:latin typeface="Times New Roman" panose="02020603050405020304" pitchFamily="18" charset="0"/>
                <a:cs typeface="Times New Roman" panose="02020603050405020304" pitchFamily="18" charset="0"/>
              </a:rPr>
              <a:t>Ⅲ. </a:t>
            </a:r>
            <a:r>
              <a:rPr lang="en-US" altLang="zh-CN" u="sng" dirty="0">
                <a:solidFill>
                  <a:srgbClr val="282917"/>
                </a:solidFill>
                <a:latin typeface="Times New Roman" panose="02020603050405020304" pitchFamily="18" charset="0"/>
                <a:cs typeface="Times New Roman" panose="02020603050405020304" pitchFamily="18" charset="0"/>
              </a:rPr>
              <a:t>Formatting</a:t>
            </a:r>
            <a:r>
              <a:rPr lang="en-US" altLang="zh-CN" dirty="0">
                <a:solidFill>
                  <a:srgbClr val="FF0000"/>
                </a:solidFill>
                <a:latin typeface="Times New Roman" panose="02020603050405020304" pitchFamily="18" charset="0"/>
                <a:cs typeface="Times New Roman" panose="02020603050405020304" pitchFamily="18" charset="0"/>
              </a:rPr>
              <a:t> </a:t>
            </a:r>
            <a:br>
              <a:rPr lang="zh-CN" altLang="zh-CN" dirty="0">
                <a:solidFill>
                  <a:srgbClr val="282917"/>
                </a:solidFill>
                <a:latin typeface="Times New Roman" panose="02020603050405020304" pitchFamily="18" charset="0"/>
                <a:cs typeface="Times New Roman" panose="02020603050405020304" pitchFamily="18" charset="0"/>
              </a:rPr>
            </a:br>
            <a:r>
              <a:rPr lang="en-US" altLang="zh-CN" sz="2400" i="1" dirty="0">
                <a:solidFill>
                  <a:srgbClr val="282917"/>
                </a:solidFill>
                <a:latin typeface="Times New Roman" panose="02020603050405020304" pitchFamily="18" charset="0"/>
                <a:cs typeface="Times New Roman" panose="02020603050405020304" pitchFamily="18" charset="0"/>
              </a:rPr>
              <a:t>Case 1:</a:t>
            </a:r>
            <a:r>
              <a:rPr lang="zh-CN" altLang="en-US" dirty="0">
                <a:solidFill>
                  <a:srgbClr val="FF0000"/>
                </a:solidFill>
                <a:latin typeface="Times New Roman" panose="02020603050405020304" pitchFamily="18" charset="0"/>
                <a:cs typeface="Times New Roman" panose="02020603050405020304" pitchFamily="18" charset="0"/>
              </a:rPr>
              <a:t> </a:t>
            </a:r>
            <a:br>
              <a:rPr lang="zh-CN" altLang="zh-CN" dirty="0"/>
            </a:br>
            <a:endParaRPr lang="zh-CN" altLang="en-US" dirty="0"/>
          </a:p>
        </p:txBody>
      </p:sp>
      <p:sp>
        <p:nvSpPr>
          <p:cNvPr id="10243" name="内容占位符 2"/>
          <p:cNvSpPr>
            <a:spLocks noGrp="1"/>
          </p:cNvSpPr>
          <p:nvPr>
            <p:ph idx="1"/>
          </p:nvPr>
        </p:nvSpPr>
        <p:spPr>
          <a:xfrm>
            <a:off x="971550" y="1497013"/>
            <a:ext cx="7961313" cy="5360987"/>
          </a:xfrm>
        </p:spPr>
        <p:txBody>
          <a:bodyPr vert="horz" wrap="square" lIns="91440" tIns="45720" rIns="91440" bIns="45720" anchor="t" anchorCtr="0"/>
          <a:p>
            <a:pPr algn="ctr">
              <a:buNone/>
            </a:pPr>
            <a:r>
              <a:rPr lang="en-US" altLang="zh-CN" sz="2000" dirty="0">
                <a:solidFill>
                  <a:srgbClr val="282917"/>
                </a:solidFill>
                <a:latin typeface="Times New Roman" panose="02020603050405020304" pitchFamily="18" charset="0"/>
                <a:cs typeface="Times New Roman" panose="02020603050405020304" pitchFamily="18" charset="0"/>
              </a:rPr>
              <a:t>IPhone</a:t>
            </a:r>
            <a:endParaRPr lang="en-US" altLang="zh-CN" sz="2000" dirty="0">
              <a:solidFill>
                <a:srgbClr val="282917"/>
              </a:solidFill>
              <a:latin typeface="Times New Roman" panose="02020603050405020304" pitchFamily="18" charset="0"/>
              <a:cs typeface="Times New Roman" panose="02020603050405020304" pitchFamily="18" charset="0"/>
            </a:endParaRPr>
          </a:p>
          <a:p>
            <a:pPr algn="ctr">
              <a:buNone/>
            </a:pPr>
            <a:r>
              <a:rPr lang="en-US" altLang="zh-CN" sz="2000" dirty="0">
                <a:solidFill>
                  <a:srgbClr val="282917"/>
                </a:solidFill>
                <a:latin typeface="Times New Roman" panose="02020603050405020304" pitchFamily="18" charset="0"/>
                <a:cs typeface="Times New Roman" panose="02020603050405020304" pitchFamily="18" charset="0"/>
              </a:rPr>
              <a:t>Apple Reinvents the Phone</a:t>
            </a:r>
            <a:endParaRPr lang="en-US" altLang="zh-CN" sz="2000" dirty="0">
              <a:solidFill>
                <a:srgbClr val="282917"/>
              </a:solidFill>
              <a:latin typeface="Times New Roman" panose="02020603050405020304" pitchFamily="18" charset="0"/>
              <a:cs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IPhone is more than just a fancy cell phone. With their range of features – from phone to web browser, from iPod to mobile game tool – iPhone is more like a computer that fits in your pocket and your hand than any other cell phone.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IPhone Features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Phone – iPhone’s phone features are reliable, with innovative features like WeChat and standard features like text messaging.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Web Browsing – iPhone offers the best, most complete mobile browsing experience.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ea typeface="Times New Roman" panose="02020603050405020304" pitchFamily="18" charset="0"/>
            </a:endParaRPr>
          </a:p>
        </p:txBody>
      </p:sp>
      <p:cxnSp>
        <p:nvCxnSpPr>
          <p:cNvPr id="10244" name="AutoShape 2"/>
          <p:cNvCxnSpPr/>
          <p:nvPr/>
        </p:nvCxnSpPr>
        <p:spPr>
          <a:xfrm flipH="1" flipV="1">
            <a:off x="5697538" y="3790950"/>
            <a:ext cx="504825" cy="134938"/>
          </a:xfrm>
          <a:prstGeom prst="straightConnector1">
            <a:avLst/>
          </a:prstGeom>
          <a:ln w="9525" cap="flat" cmpd="sng">
            <a:solidFill>
              <a:srgbClr val="4F81BD"/>
            </a:solidFill>
            <a:prstDash val="solid"/>
            <a:headEnd type="none" w="med" len="med"/>
            <a:tailEnd type="triangle" w="med" len="med"/>
          </a:ln>
        </p:spPr>
      </p:cxnSp>
      <p:sp>
        <p:nvSpPr>
          <p:cNvPr id="10245" name="Rectangle 3"/>
          <p:cNvSpPr/>
          <p:nvPr/>
        </p:nvSpPr>
        <p:spPr>
          <a:xfrm>
            <a:off x="6159500" y="3802063"/>
            <a:ext cx="2217738" cy="388937"/>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b="0" dirty="0">
                <a:latin typeface="Times New Roman" panose="02020603050405020304" pitchFamily="18" charset="0"/>
              </a:rPr>
              <a:t>Distinguish</a:t>
            </a:r>
            <a:r>
              <a:rPr lang="en-US" altLang="zh-CN" b="0" dirty="0">
                <a:latin typeface="Arial" panose="020B0604020202020204" pitchFamily="34" charset="0"/>
              </a:rPr>
              <a:t> </a:t>
            </a:r>
            <a:r>
              <a:rPr lang="en-US" altLang="zh-CN" b="0" dirty="0">
                <a:latin typeface="Times New Roman" panose="02020603050405020304" pitchFamily="18" charset="0"/>
              </a:rPr>
              <a:t>yourself</a:t>
            </a:r>
            <a:r>
              <a:rPr lang="en-US" altLang="zh-CN" dirty="0">
                <a:latin typeface="Arial" panose="020B0604020202020204" pitchFamily="34" charset="0"/>
              </a:rPr>
              <a:t> </a:t>
            </a:r>
            <a:endParaRPr lang="zh-CN" altLang="zh-CN" dirty="0">
              <a:latin typeface="Arial" panose="020B0604020202020204" pitchFamily="34" charset="0"/>
            </a:endParaRPr>
          </a:p>
        </p:txBody>
      </p:sp>
      <p:sp>
        <p:nvSpPr>
          <p:cNvPr id="10246" name="Rectangle 3"/>
          <p:cNvSpPr/>
          <p:nvPr/>
        </p:nvSpPr>
        <p:spPr>
          <a:xfrm>
            <a:off x="5203825" y="5995988"/>
            <a:ext cx="2620963" cy="427037"/>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b="0" dirty="0">
                <a:latin typeface="Times New Roman" panose="02020603050405020304" pitchFamily="18" charset="0"/>
              </a:rPr>
              <a:t>Highlight</a:t>
            </a:r>
            <a:r>
              <a:rPr lang="en-US" altLang="zh-CN" b="0" dirty="0">
                <a:latin typeface="Arial" panose="020B0604020202020204" pitchFamily="34" charset="0"/>
              </a:rPr>
              <a:t> </a:t>
            </a:r>
            <a:r>
              <a:rPr lang="en-US" altLang="zh-CN" b="0" dirty="0">
                <a:latin typeface="Times New Roman" panose="02020603050405020304" pitchFamily="18" charset="0"/>
              </a:rPr>
              <a:t>benefits</a:t>
            </a:r>
            <a:r>
              <a:rPr lang="en-US" altLang="zh-CN" dirty="0">
                <a:latin typeface="Arial" panose="020B0604020202020204" pitchFamily="34" charset="0"/>
              </a:rPr>
              <a:t> </a:t>
            </a:r>
            <a:endParaRPr lang="zh-CN" altLang="zh-CN" dirty="0">
              <a:latin typeface="Arial" panose="020B0604020202020204" pitchFamily="34" charset="0"/>
            </a:endParaRPr>
          </a:p>
        </p:txBody>
      </p:sp>
      <p:cxnSp>
        <p:nvCxnSpPr>
          <p:cNvPr id="10247" name="AutoShape 2"/>
          <p:cNvCxnSpPr/>
          <p:nvPr/>
        </p:nvCxnSpPr>
        <p:spPr>
          <a:xfrm flipH="1">
            <a:off x="5768975" y="1673225"/>
            <a:ext cx="419100" cy="31750"/>
          </a:xfrm>
          <a:prstGeom prst="straightConnector1">
            <a:avLst/>
          </a:prstGeom>
          <a:ln w="9525" cap="flat" cmpd="sng">
            <a:solidFill>
              <a:srgbClr val="4F81BD"/>
            </a:solidFill>
            <a:prstDash val="solid"/>
            <a:headEnd type="none" w="med" len="med"/>
            <a:tailEnd type="triangle" w="med" len="med"/>
          </a:ln>
        </p:spPr>
      </p:cxnSp>
      <p:sp>
        <p:nvSpPr>
          <p:cNvPr id="10248" name="Rectangle 3"/>
          <p:cNvSpPr/>
          <p:nvPr/>
        </p:nvSpPr>
        <p:spPr>
          <a:xfrm>
            <a:off x="6116638" y="1393825"/>
            <a:ext cx="2205037" cy="485775"/>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b="0" dirty="0">
                <a:latin typeface="Times New Roman" panose="02020603050405020304" pitchFamily="18" charset="0"/>
              </a:rPr>
              <a:t>Simple and</a:t>
            </a:r>
            <a:r>
              <a:rPr lang="en-US" altLang="zh-CN" dirty="0">
                <a:latin typeface="Arial" panose="020B0604020202020204" pitchFamily="34" charset="0"/>
              </a:rPr>
              <a:t> </a:t>
            </a:r>
            <a:r>
              <a:rPr lang="en-US" altLang="zh-CN" b="0" dirty="0">
                <a:latin typeface="Times New Roman" panose="02020603050405020304" pitchFamily="18" charset="0"/>
              </a:rPr>
              <a:t>clean</a:t>
            </a:r>
            <a:r>
              <a:rPr lang="en-US" altLang="zh-CN" dirty="0">
                <a:latin typeface="Arial" panose="020B0604020202020204" pitchFamily="34" charset="0"/>
              </a:rPr>
              <a:t> </a:t>
            </a:r>
            <a:r>
              <a:rPr lang="en-US" altLang="zh-CN" b="0" dirty="0">
                <a:latin typeface="Times New Roman" panose="02020603050405020304" pitchFamily="18" charset="0"/>
                <a:cs typeface="Times New Roman" panose="02020603050405020304" pitchFamily="18" charset="0"/>
              </a:rPr>
              <a:t>title</a:t>
            </a:r>
            <a:endParaRPr lang="zh-CN" altLang="zh-CN" b="0" dirty="0">
              <a:latin typeface="Times New Roman" panose="02020603050405020304" pitchFamily="18" charset="0"/>
              <a:ea typeface="Times New Roman" panose="02020603050405020304" pitchFamily="18" charset="0"/>
            </a:endParaRPr>
          </a:p>
        </p:txBody>
      </p:sp>
      <p:cxnSp>
        <p:nvCxnSpPr>
          <p:cNvPr id="10249" name="AutoShape 2"/>
          <p:cNvCxnSpPr/>
          <p:nvPr/>
        </p:nvCxnSpPr>
        <p:spPr>
          <a:xfrm flipH="1" flipV="1">
            <a:off x="4468813" y="5961063"/>
            <a:ext cx="736600" cy="342900"/>
          </a:xfrm>
          <a:prstGeom prst="straightConnector1">
            <a:avLst/>
          </a:prstGeom>
          <a:ln w="9525" cap="flat" cmpd="sng">
            <a:solidFill>
              <a:srgbClr val="4F81BD"/>
            </a:solidFill>
            <a:prstDash val="solid"/>
            <a:headEnd type="none" w="med" len="med"/>
            <a:tailEnd type="triangle" w="med" len="med"/>
          </a:ln>
        </p:spPr>
      </p:cxnSp>
    </p:spTree>
  </p:cSld>
  <p:clrMapOvr>
    <a:masterClrMapping/>
  </p:clrMapOvr>
  <p:transition>
    <p:sndAc>
      <p:stSnd>
        <p:snd r:embed="rId1" name="camera.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p:cNvSpPr>
          <p:nvPr>
            <p:ph type="title"/>
          </p:nvPr>
        </p:nvSpPr>
        <p:spPr>
          <a:xfrm>
            <a:off x="1055688" y="0"/>
            <a:ext cx="7958137" cy="1011238"/>
          </a:xfrm>
        </p:spPr>
        <p:txBody>
          <a:bodyPr vert="horz" wrap="square" lIns="91440" tIns="45720" rIns="91440" bIns="45720" anchor="ctr" anchorCtr="0"/>
          <a:p>
            <a:endParaRPr lang="zh-CN" altLang="en-US" dirty="0"/>
          </a:p>
        </p:txBody>
      </p:sp>
      <p:sp>
        <p:nvSpPr>
          <p:cNvPr id="11267" name="Rectangle 3"/>
          <p:cNvSpPr>
            <a:spLocks noGrp="1"/>
          </p:cNvSpPr>
          <p:nvPr>
            <p:ph idx="1"/>
          </p:nvPr>
        </p:nvSpPr>
        <p:spPr>
          <a:xfrm>
            <a:off x="839788" y="1163638"/>
            <a:ext cx="7961312" cy="5360987"/>
          </a:xfrm>
        </p:spPr>
        <p:txBody>
          <a:bodyPr vert="horz" wrap="square" lIns="91440" tIns="45720" rIns="91440" bIns="45720" anchor="t" anchorCtr="0"/>
          <a:p>
            <a:pPr>
              <a:buNone/>
            </a:pPr>
            <a:r>
              <a:rPr lang="en-US" altLang="zh-CN" sz="2000" b="0" dirty="0">
                <a:solidFill>
                  <a:srgbClr val="282917"/>
                </a:solidFill>
                <a:latin typeface="Times New Roman" panose="02020603050405020304" pitchFamily="18" charset="0"/>
                <a:cs typeface="Times New Roman" panose="02020603050405020304" pitchFamily="18" charset="0"/>
              </a:rPr>
              <a:t>     Email – Like all good smart phones, iPhone has strong email functions.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WeChat – It supports voice, photo, video and text messages.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     ISight Camera – The iSight camera on iPhone is the world’s most popular camera. It’s easy for anyone to take impressive photos in various lighting conditions as iPhone’s hardware and software work together to make behind-the-scenes image and color adjustments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FaceTime – This is a video calling function. With just a touch, you can  wave hello to your family, share a smile from across the globe, or watch your best friend laugh at your stories.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Please visit us at:</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http://www.apple.com/cn </a:t>
            </a:r>
            <a:endParaRPr lang="zh-CN" altLang="en-US" sz="2000" b="0" dirty="0">
              <a:solidFill>
                <a:srgbClr val="282917"/>
              </a:solidFill>
              <a:latin typeface="Times New Roman" panose="02020603050405020304" pitchFamily="18" charset="0"/>
              <a:cs typeface="Times New Roman" panose="02020603050405020304" pitchFamily="18" charset="0"/>
            </a:endParaRPr>
          </a:p>
          <a:p>
            <a:endParaRPr lang="zh-CN" altLang="en-US" dirty="0"/>
          </a:p>
        </p:txBody>
      </p:sp>
      <p:cxnSp>
        <p:nvCxnSpPr>
          <p:cNvPr id="11268" name="AutoShape 2"/>
          <p:cNvCxnSpPr/>
          <p:nvPr/>
        </p:nvCxnSpPr>
        <p:spPr>
          <a:xfrm flipH="1" flipV="1">
            <a:off x="4821238" y="5262563"/>
            <a:ext cx="736600" cy="342900"/>
          </a:xfrm>
          <a:prstGeom prst="straightConnector1">
            <a:avLst/>
          </a:prstGeom>
          <a:ln w="9525" cap="flat" cmpd="sng">
            <a:solidFill>
              <a:srgbClr val="4F81BD"/>
            </a:solidFill>
            <a:prstDash val="solid"/>
            <a:headEnd type="none" w="med" len="med"/>
            <a:tailEnd type="triangle" w="med" len="med"/>
          </a:ln>
        </p:spPr>
      </p:cxnSp>
      <p:cxnSp>
        <p:nvCxnSpPr>
          <p:cNvPr id="11269" name="AutoShape 2"/>
          <p:cNvCxnSpPr/>
          <p:nvPr/>
        </p:nvCxnSpPr>
        <p:spPr>
          <a:xfrm flipH="1">
            <a:off x="5324475" y="2436813"/>
            <a:ext cx="946150" cy="212725"/>
          </a:xfrm>
          <a:prstGeom prst="straightConnector1">
            <a:avLst/>
          </a:prstGeom>
          <a:ln w="9525" cap="flat" cmpd="sng">
            <a:solidFill>
              <a:srgbClr val="4F81BD"/>
            </a:solidFill>
            <a:prstDash val="solid"/>
            <a:headEnd type="none" w="med" len="med"/>
            <a:tailEnd type="triangle" w="med" len="med"/>
          </a:ln>
        </p:spPr>
      </p:cxnSp>
      <p:sp>
        <p:nvSpPr>
          <p:cNvPr id="11270" name="Rectangle 3"/>
          <p:cNvSpPr/>
          <p:nvPr/>
        </p:nvSpPr>
        <p:spPr>
          <a:xfrm>
            <a:off x="6270625" y="2278063"/>
            <a:ext cx="2401888" cy="427037"/>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b="0" dirty="0">
                <a:latin typeface="Times New Roman" panose="02020603050405020304" pitchFamily="18" charset="0"/>
              </a:rPr>
              <a:t>Highlight</a:t>
            </a:r>
            <a:r>
              <a:rPr lang="en-US" altLang="zh-CN" b="0" dirty="0">
                <a:latin typeface="Arial" panose="020B0604020202020204" pitchFamily="34" charset="0"/>
              </a:rPr>
              <a:t> </a:t>
            </a:r>
            <a:r>
              <a:rPr lang="en-US" altLang="zh-CN" b="0" dirty="0">
                <a:latin typeface="Times New Roman" panose="02020603050405020304" pitchFamily="18" charset="0"/>
              </a:rPr>
              <a:t>benefits</a:t>
            </a:r>
            <a:r>
              <a:rPr lang="en-US" altLang="zh-CN" dirty="0">
                <a:latin typeface="Arial" panose="020B0604020202020204" pitchFamily="34" charset="0"/>
              </a:rPr>
              <a:t> </a:t>
            </a:r>
            <a:endParaRPr lang="zh-CN" altLang="zh-CN" dirty="0">
              <a:latin typeface="Arial" panose="020B0604020202020204" pitchFamily="34" charset="0"/>
            </a:endParaRPr>
          </a:p>
        </p:txBody>
      </p:sp>
      <p:sp>
        <p:nvSpPr>
          <p:cNvPr id="11271" name="Rectangle 4"/>
          <p:cNvSpPr/>
          <p:nvPr/>
        </p:nvSpPr>
        <p:spPr>
          <a:xfrm>
            <a:off x="5483225" y="5395913"/>
            <a:ext cx="2108200" cy="311150"/>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b="0" dirty="0">
                <a:latin typeface="Times New Roman" panose="02020603050405020304" pitchFamily="18" charset="0"/>
              </a:rPr>
              <a:t>Contact</a:t>
            </a:r>
            <a:r>
              <a:rPr lang="en-US" altLang="zh-CN" sz="900" b="0" dirty="0">
                <a:latin typeface="Times New Roman" panose="02020603050405020304" pitchFamily="18" charset="0"/>
              </a:rPr>
              <a:t> </a:t>
            </a:r>
            <a:r>
              <a:rPr lang="en-US" altLang="zh-CN" b="0" dirty="0">
                <a:latin typeface="Times New Roman" panose="02020603050405020304" pitchFamily="18" charset="0"/>
              </a:rPr>
              <a:t>information</a:t>
            </a:r>
            <a:r>
              <a:rPr lang="en-US" altLang="zh-CN" sz="900" b="0" dirty="0">
                <a:latin typeface="Times New Roman" panose="02020603050405020304" pitchFamily="18" charset="0"/>
              </a:rPr>
              <a:t>  </a:t>
            </a:r>
            <a:endParaRPr lang="en-US" altLang="zh-CN" sz="900" b="0" dirty="0">
              <a:latin typeface="Times New Roman" panose="02020603050405020304" pitchFamily="18" charset="0"/>
            </a:endParaRPr>
          </a:p>
          <a:p>
            <a:pPr eaLnBrk="1" hangingPunct="1"/>
            <a:endParaRPr lang="en-US" altLang="zh-CN" dirty="0">
              <a:latin typeface="Arial" panose="020B0604020202020204" pitchFamily="34" charset="0"/>
            </a:endParaRPr>
          </a:p>
        </p:txBody>
      </p:sp>
    </p:spTree>
  </p:cSld>
  <p:clrMapOvr>
    <a:masterClrMapping/>
  </p:clrMapOvr>
  <p:transition>
    <p:sndAc>
      <p:stSnd>
        <p:snd r:embed="rId1" name="camera.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96950" y="463550"/>
            <a:ext cx="8323263"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2</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Read the sample and answer the following questions.</a:t>
            </a:r>
            <a:br>
              <a:rPr kumimoji="0" lang="zh-CN" altLang="zh-CN" sz="2400" b="1" i="0" u="none" strike="noStrike" kern="1200" cap="none" spc="0" normalizeH="0" baseline="0" noProof="0" dirty="0">
                <a:ln>
                  <a:noFill/>
                </a:ln>
                <a:solidFill>
                  <a:schemeClr val="tx2"/>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12291" name="内容占位符 2"/>
          <p:cNvSpPr>
            <a:spLocks noGrp="1"/>
          </p:cNvSpPr>
          <p:nvPr>
            <p:ph idx="1"/>
          </p:nvPr>
        </p:nvSpPr>
        <p:spPr>
          <a:xfrm>
            <a:off x="1107123" y="1627188"/>
            <a:ext cx="6783387" cy="2943225"/>
          </a:xfrm>
        </p:spPr>
        <p:txBody>
          <a:bodyPr vert="horz" wrap="square" lIns="91440" tIns="45720" rIns="91440" bIns="45720" anchor="t" anchorCtr="0"/>
          <a:p>
            <a:pPr>
              <a:buNone/>
            </a:pPr>
            <a:r>
              <a:rPr lang="en-US" altLang="zh-CN" sz="2000" b="0" dirty="0">
                <a:solidFill>
                  <a:srgbClr val="282917"/>
                </a:solidFill>
                <a:latin typeface="Times New Roman" panose="02020603050405020304" pitchFamily="18" charset="0"/>
                <a:cs typeface="Times New Roman" panose="02020603050405020304" pitchFamily="18" charset="0"/>
              </a:rPr>
              <a:t>1 What’s iPhone more like?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2 How is iPhone’s phone features?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3 What’s iPhone’s camera called?</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4 How many features of iPhone are listed in the ad?</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14339" name="内容占位符 2"/>
          <p:cNvSpPr>
            <a:spLocks noGrp="1"/>
          </p:cNvSpPr>
          <p:nvPr/>
        </p:nvSpPr>
        <p:spPr>
          <a:xfrm>
            <a:off x="1219200" y="2056130"/>
            <a:ext cx="7305675" cy="536067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0" indent="0">
              <a:buFont typeface="+mj-lt"/>
              <a:buNone/>
            </a:pPr>
            <a:r>
              <a:rPr lang="en-US" altLang="zh-CN" sz="2000" b="0" dirty="0">
                <a:latin typeface="Times New Roman" panose="02020603050405020304" pitchFamily="18" charset="0"/>
                <a:cs typeface="Times New Roman" panose="02020603050405020304" pitchFamily="18" charset="0"/>
              </a:rPr>
              <a:t>iPhone is more like a computer that fits in your pocket and your hand than any other cell phone.</a:t>
            </a:r>
            <a:endParaRPr lang="en-US" altLang="zh-CN" sz="2000" b="0" dirty="0">
              <a:latin typeface="Times New Roman" panose="02020603050405020304" pitchFamily="18" charset="0"/>
              <a:cs typeface="Times New Roman" panose="02020603050405020304" pitchFamily="18" charset="0"/>
            </a:endParaRPr>
          </a:p>
          <a:p>
            <a:pPr marL="0" indent="0">
              <a:buFont typeface="+mj-lt"/>
              <a:buNone/>
            </a:pPr>
            <a:endParaRPr lang="en-US" altLang="zh-CN" sz="2000" b="0" dirty="0">
              <a:latin typeface="Times New Roman" panose="02020603050405020304" pitchFamily="18" charset="0"/>
              <a:cs typeface="Times New Roman" panose="02020603050405020304" pitchFamily="18" charset="0"/>
            </a:endParaRPr>
          </a:p>
          <a:p>
            <a:pPr marL="0" indent="0">
              <a:buFont typeface="+mj-lt"/>
              <a:buNone/>
            </a:pPr>
            <a:r>
              <a:rPr lang="en-US" altLang="zh-CN" sz="2000" b="0" dirty="0">
                <a:latin typeface="Times New Roman" panose="02020603050405020304" pitchFamily="18" charset="0"/>
                <a:cs typeface="Times New Roman" panose="02020603050405020304" pitchFamily="18" charset="0"/>
              </a:rPr>
              <a:t>Reliable. </a:t>
            </a:r>
            <a:endParaRPr lang="en-US" altLang="zh-CN" sz="2000" b="0" dirty="0">
              <a:latin typeface="Times New Roman" panose="02020603050405020304" pitchFamily="18" charset="0"/>
              <a:cs typeface="Times New Roman" panose="02020603050405020304" pitchFamily="18" charset="0"/>
            </a:endParaRPr>
          </a:p>
          <a:p>
            <a:pPr marL="0" indent="0">
              <a:buFont typeface="+mj-lt"/>
              <a:buNone/>
            </a:pPr>
            <a:endParaRPr lang="en-US" altLang="zh-CN" sz="2000" b="0" dirty="0">
              <a:latin typeface="Times New Roman" panose="02020603050405020304" pitchFamily="18" charset="0"/>
              <a:cs typeface="Times New Roman" panose="02020603050405020304" pitchFamily="18" charset="0"/>
            </a:endParaRPr>
          </a:p>
          <a:p>
            <a:pPr marL="0" indent="0">
              <a:buFont typeface="+mj-lt"/>
              <a:buNone/>
            </a:pPr>
            <a:r>
              <a:rPr lang="en-US" altLang="zh-CN" sz="2000" b="0" dirty="0">
                <a:latin typeface="Times New Roman" panose="02020603050405020304" pitchFamily="18" charset="0"/>
                <a:cs typeface="Times New Roman" panose="02020603050405020304" pitchFamily="18" charset="0"/>
              </a:rPr>
              <a:t>ISight Camera.</a:t>
            </a:r>
            <a:endParaRPr lang="en-US" altLang="zh-CN" sz="2000" b="0" dirty="0">
              <a:latin typeface="Times New Roman" panose="02020603050405020304" pitchFamily="18" charset="0"/>
              <a:cs typeface="Times New Roman" panose="02020603050405020304" pitchFamily="18" charset="0"/>
            </a:endParaRPr>
          </a:p>
          <a:p>
            <a:pPr marL="0" indent="0">
              <a:buFont typeface="+mj-lt"/>
              <a:buNone/>
            </a:pPr>
            <a:endParaRPr lang="en-US" altLang="zh-CN" sz="2000" b="0" dirty="0">
              <a:latin typeface="Times New Roman" panose="02020603050405020304" pitchFamily="18" charset="0"/>
              <a:cs typeface="Times New Roman" panose="02020603050405020304" pitchFamily="18" charset="0"/>
            </a:endParaRPr>
          </a:p>
          <a:p>
            <a:pPr marL="0" indent="0">
              <a:buFont typeface="+mj-lt"/>
              <a:buNone/>
            </a:pPr>
            <a:r>
              <a:rPr lang="en-US" altLang="zh-CN" sz="2000" b="0" dirty="0">
                <a:latin typeface="Times New Roman" panose="02020603050405020304" pitchFamily="18" charset="0"/>
                <a:cs typeface="Times New Roman" panose="02020603050405020304" pitchFamily="18" charset="0"/>
              </a:rPr>
              <a:t>Six.</a:t>
            </a:r>
            <a:endParaRPr lang="zh-CN" altLang="zh-CN"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strips(downLeft)">
                                      <p:cBhvr>
                                        <p:cTn id="7" dur="500"/>
                                        <p:tgtEl>
                                          <p:spTgt spid="143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4339">
                                            <p:txEl>
                                              <p:pRg st="2" end="2"/>
                                            </p:txEl>
                                          </p:spTgt>
                                        </p:tgtEl>
                                        <p:attrNameLst>
                                          <p:attrName>style.visibility</p:attrName>
                                        </p:attrNameLst>
                                      </p:cBhvr>
                                      <p:to>
                                        <p:strVal val="visible"/>
                                      </p:to>
                                    </p:set>
                                    <p:animEffect transition="in" filter="strips(downLeft)">
                                      <p:cBhvr>
                                        <p:cTn id="12" dur="500"/>
                                        <p:tgtEl>
                                          <p:spTgt spid="1433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4339">
                                            <p:txEl>
                                              <p:pRg st="4" end="4"/>
                                            </p:txEl>
                                          </p:spTgt>
                                        </p:tgtEl>
                                        <p:attrNameLst>
                                          <p:attrName>style.visibility</p:attrName>
                                        </p:attrNameLst>
                                      </p:cBhvr>
                                      <p:to>
                                        <p:strVal val="visible"/>
                                      </p:to>
                                    </p:set>
                                    <p:animEffect transition="in" filter="strips(downLeft)">
                                      <p:cBhvr>
                                        <p:cTn id="17" dur="500"/>
                                        <p:tgtEl>
                                          <p:spTgt spid="14339">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4339">
                                            <p:txEl>
                                              <p:pRg st="6" end="6"/>
                                            </p:txEl>
                                          </p:spTgt>
                                        </p:tgtEl>
                                        <p:attrNameLst>
                                          <p:attrName>style.visibility</p:attrName>
                                        </p:attrNameLst>
                                      </p:cBhvr>
                                      <p:to>
                                        <p:strVal val="visible"/>
                                      </p:to>
                                    </p:set>
                                    <p:animEffect transition="in" filter="strips(downLeft)">
                                      <p:cBhvr>
                                        <p:cTn id="22" dur="500"/>
                                        <p:tgtEl>
                                          <p:spTgt spid="1433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4"/>
          <p:cNvSpPr txBox="1"/>
          <p:nvPr/>
        </p:nvSpPr>
        <p:spPr>
          <a:xfrm>
            <a:off x="1028700" y="1736725"/>
            <a:ext cx="7967663" cy="3021013"/>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p>
            <a:pPr algn="just" eaLnBrk="1" hangingPunct="1"/>
            <a:r>
              <a:rPr lang="en-US" altLang="zh-CN" sz="2000" dirty="0">
                <a:latin typeface="Times New Roman" panose="02020603050405020304" pitchFamily="18" charset="0"/>
              </a:rPr>
              <a:t>Notes</a:t>
            </a:r>
            <a:r>
              <a:rPr lang="zh-CN" altLang="en-US" sz="2000" dirty="0">
                <a:latin typeface="Times New Roman" panose="02020603050405020304" pitchFamily="18" charset="0"/>
              </a:rPr>
              <a:t>注释</a:t>
            </a:r>
            <a:endParaRPr lang="zh-CN" altLang="en-US" sz="2000" dirty="0">
              <a:latin typeface="Times New Roman" panose="02020603050405020304" pitchFamily="18" charset="0"/>
            </a:endParaRPr>
          </a:p>
          <a:p>
            <a:pPr eaLnBrk="1" hangingPunct="1"/>
            <a:r>
              <a:rPr lang="en-US" altLang="zh-CN" sz="2000" b="0" dirty="0">
                <a:latin typeface="Times New Roman" panose="02020603050405020304" pitchFamily="18" charset="0"/>
              </a:rPr>
              <a:t>fancy  adj. </a:t>
            </a:r>
            <a:r>
              <a:rPr lang="zh-CN" altLang="en-US" sz="2000" b="0" dirty="0">
                <a:latin typeface="Times New Roman" panose="02020603050405020304" pitchFamily="18" charset="0"/>
              </a:rPr>
              <a:t>奢华的                    </a:t>
            </a:r>
            <a:r>
              <a:rPr lang="en-US" altLang="zh-CN" sz="2000" b="0" dirty="0">
                <a:latin typeface="Times New Roman" panose="02020603050405020304" pitchFamily="18" charset="0"/>
              </a:rPr>
              <a:t>feature     n. </a:t>
            </a:r>
            <a:r>
              <a:rPr lang="zh-CN" altLang="en-US" sz="2000" b="0" dirty="0">
                <a:latin typeface="Times New Roman" panose="02020603050405020304" pitchFamily="18" charset="0"/>
              </a:rPr>
              <a:t>功能</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web browser  n.</a:t>
            </a:r>
            <a:r>
              <a:rPr lang="zh-CN" altLang="en-US" sz="2000" b="0" dirty="0">
                <a:latin typeface="Times New Roman" panose="02020603050405020304" pitchFamily="18" charset="0"/>
              </a:rPr>
              <a:t>网页浏览器    </a:t>
            </a:r>
            <a:r>
              <a:rPr lang="en-US" altLang="zh-CN" sz="2000" b="0" dirty="0">
                <a:latin typeface="Times New Roman" panose="02020603050405020304" pitchFamily="18" charset="0"/>
              </a:rPr>
              <a:t>innovative     adj. </a:t>
            </a:r>
            <a:r>
              <a:rPr lang="zh-CN" altLang="en-US" sz="2000" b="0" dirty="0">
                <a:latin typeface="Times New Roman" panose="02020603050405020304" pitchFamily="18" charset="0"/>
              </a:rPr>
              <a:t>创新的	 </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WeChat  n.</a:t>
            </a:r>
            <a:r>
              <a:rPr lang="zh-CN" altLang="en-US" sz="2000" b="0" dirty="0">
                <a:latin typeface="Times New Roman" panose="02020603050405020304" pitchFamily="18" charset="0"/>
              </a:rPr>
              <a:t>微信                        </a:t>
            </a:r>
            <a:r>
              <a:rPr lang="en-US" altLang="zh-CN" sz="2000" b="0" dirty="0">
                <a:latin typeface="Times New Roman" panose="02020603050405020304" pitchFamily="18" charset="0"/>
              </a:rPr>
              <a:t>message    n. </a:t>
            </a:r>
            <a:r>
              <a:rPr lang="zh-CN" altLang="en-US" sz="2000" b="0" dirty="0">
                <a:latin typeface="Times New Roman" panose="02020603050405020304" pitchFamily="18" charset="0"/>
              </a:rPr>
              <a:t>发送</a:t>
            </a:r>
            <a:r>
              <a:rPr lang="en-US" altLang="zh-CN" sz="2000" b="0" dirty="0">
                <a:latin typeface="Times New Roman" panose="02020603050405020304" pitchFamily="18" charset="0"/>
              </a:rPr>
              <a:t>(</a:t>
            </a:r>
            <a:r>
              <a:rPr lang="zh-CN" altLang="en-US" sz="2000" b="0" dirty="0">
                <a:latin typeface="Times New Roman" panose="02020603050405020304" pitchFamily="18" charset="0"/>
              </a:rPr>
              <a:t>信息</a:t>
            </a:r>
            <a:r>
              <a:rPr lang="en-US" altLang="zh-CN" sz="2000" b="0" dirty="0">
                <a:latin typeface="Times New Roman" panose="02020603050405020304" pitchFamily="18" charset="0"/>
              </a:rPr>
              <a:t>) 	</a:t>
            </a:r>
            <a:endParaRPr lang="en-US" altLang="zh-CN" sz="2000" b="0" dirty="0">
              <a:latin typeface="Times New Roman" panose="02020603050405020304" pitchFamily="18" charset="0"/>
            </a:endParaRPr>
          </a:p>
          <a:p>
            <a:pPr eaLnBrk="1" hangingPunct="1"/>
            <a:r>
              <a:rPr lang="en-US" altLang="zh-CN" sz="2000" b="0" dirty="0">
                <a:latin typeface="Times New Roman" panose="02020603050405020304" pitchFamily="18" charset="0"/>
              </a:rPr>
              <a:t>browse  v. </a:t>
            </a:r>
            <a:r>
              <a:rPr lang="zh-CN" altLang="en-US" sz="2000" b="0" dirty="0">
                <a:latin typeface="Times New Roman" panose="02020603050405020304" pitchFamily="18" charset="0"/>
              </a:rPr>
              <a:t>浏览                        </a:t>
            </a:r>
            <a:r>
              <a:rPr lang="en-US" altLang="zh-CN" sz="2000" b="0" dirty="0">
                <a:latin typeface="Times New Roman" panose="02020603050405020304" pitchFamily="18" charset="0"/>
              </a:rPr>
              <a:t>iSight Camera  adj.</a:t>
            </a:r>
            <a:r>
              <a:rPr lang="zh-CN" altLang="en-US" sz="2000" b="0" dirty="0">
                <a:latin typeface="Times New Roman" panose="02020603050405020304" pitchFamily="18" charset="0"/>
              </a:rPr>
              <a:t>智能摄像头</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FaceTime  n.</a:t>
            </a:r>
            <a:r>
              <a:rPr lang="zh-CN" altLang="en-US" sz="2000" b="0" dirty="0">
                <a:latin typeface="Times New Roman" panose="02020603050405020304" pitchFamily="18" charset="0"/>
              </a:rPr>
              <a:t>实时视频</a:t>
            </a:r>
            <a:r>
              <a:rPr lang="zh-CN" altLang="en-US" sz="1000" b="0" dirty="0">
                <a:latin typeface="Times New Roman" panose="02020603050405020304" pitchFamily="18" charset="0"/>
              </a:rPr>
              <a:t>                         </a:t>
            </a:r>
            <a:r>
              <a:rPr lang="en-US" altLang="zh-CN" sz="2000" b="0" dirty="0">
                <a:latin typeface="Times New Roman" panose="02020603050405020304" pitchFamily="18" charset="0"/>
              </a:rPr>
              <a:t>behind-the-scenes  adj.</a:t>
            </a:r>
            <a:r>
              <a:rPr lang="zh-CN" altLang="en-US" sz="2000" b="0" dirty="0">
                <a:latin typeface="Times New Roman" panose="02020603050405020304" pitchFamily="18" charset="0"/>
              </a:rPr>
              <a:t>在幕后的         </a:t>
            </a:r>
            <a:r>
              <a:rPr lang="zh-CN" altLang="en-US" sz="1000" b="0" dirty="0">
                <a:latin typeface="Times New Roman" panose="02020603050405020304" pitchFamily="18" charset="0"/>
              </a:rPr>
              <a:t>		    </a:t>
            </a:r>
            <a:endParaRPr lang="zh-CN" altLang="en-US" sz="1000" b="0" dirty="0">
              <a:latin typeface="Times New Roman" panose="02020603050405020304" pitchFamily="18" charset="0"/>
            </a:endParaRPr>
          </a:p>
          <a:p>
            <a:pPr eaLnBrk="1" hangingPunct="1"/>
            <a:endParaRPr lang="zh-CN" altLang="en-US" dirty="0">
              <a:latin typeface="Arial" panose="020B0604020202020204" pitchFamily="34" charset="0"/>
            </a:endParaRPr>
          </a:p>
        </p:txBody>
      </p:sp>
    </p:spTree>
  </p:cSld>
  <p:clrMapOvr>
    <a:masterClrMapping/>
  </p:clrMapOvr>
  <p:transition>
    <p:sndAc>
      <p:stSnd>
        <p:snd r:embed="rId1" name="camera.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Case 2: </a:t>
            </a: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15363" name="内容占位符 2"/>
          <p:cNvSpPr>
            <a:spLocks noGrp="1"/>
          </p:cNvSpPr>
          <p:nvPr>
            <p:ph idx="1"/>
          </p:nvPr>
        </p:nvSpPr>
        <p:spPr>
          <a:xfrm>
            <a:off x="969963" y="1879600"/>
            <a:ext cx="7961312" cy="5360988"/>
          </a:xfrm>
        </p:spPr>
        <p:txBody>
          <a:bodyPr vert="horz" wrap="square" lIns="91440" tIns="45720" rIns="91440" bIns="45720" anchor="t" anchorCtr="0"/>
          <a:p>
            <a:pPr algn="ctr">
              <a:buNone/>
            </a:pPr>
            <a:r>
              <a:rPr lang="en-US" altLang="zh-CN" sz="2000" dirty="0">
                <a:solidFill>
                  <a:srgbClr val="282917"/>
                </a:solidFill>
                <a:latin typeface="Times New Roman" panose="02020603050405020304" pitchFamily="18" charset="0"/>
                <a:cs typeface="Times New Roman" panose="02020603050405020304" pitchFamily="18" charset="0"/>
              </a:rPr>
              <a:t>Toys on Sale</a:t>
            </a:r>
            <a:endParaRPr lang="en-US" altLang="zh-CN" sz="200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This autumn, do you want to experience a surprising moment at New Orange Supermarket?</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40% - 50% off</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For all kinds of toys.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Rare opportunities like this can never be found again!</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Apply to customers who hold a golden card.</a:t>
            </a:r>
            <a:endParaRPr lang="en-US" altLang="zh-CN" sz="2000" b="0" dirty="0">
              <a:solidFill>
                <a:srgbClr val="282917"/>
              </a:solidFill>
              <a:latin typeface="Times New Roman" panose="02020603050405020304" pitchFamily="18" charset="0"/>
              <a:ea typeface="Times New Roman" panose="02020603050405020304" pitchFamily="18" charset="0"/>
            </a:endParaRPr>
          </a:p>
        </p:txBody>
      </p:sp>
      <p:cxnSp>
        <p:nvCxnSpPr>
          <p:cNvPr id="9" name="直接箭头连接符 8"/>
          <p:cNvCxnSpPr/>
          <p:nvPr/>
        </p:nvCxnSpPr>
        <p:spPr>
          <a:xfrm flipH="1">
            <a:off x="5553075" y="1790700"/>
            <a:ext cx="781050" cy="1333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H="1" flipV="1">
            <a:off x="3460750" y="4433888"/>
            <a:ext cx="933450" cy="638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366" name="Rectangle 10"/>
          <p:cNvSpPr/>
          <p:nvPr/>
        </p:nvSpPr>
        <p:spPr>
          <a:xfrm>
            <a:off x="5375275" y="1430338"/>
            <a:ext cx="2987675" cy="295275"/>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b="0" dirty="0">
                <a:solidFill>
                  <a:srgbClr val="282917"/>
                </a:solidFill>
                <a:latin typeface="Times New Roman" panose="02020603050405020304" pitchFamily="18" charset="0"/>
                <a:cs typeface="Times New Roman" panose="02020603050405020304" pitchFamily="18" charset="0"/>
              </a:rPr>
              <a:t>Title</a:t>
            </a:r>
            <a:r>
              <a:rPr lang="zh-CN" altLang="en-US" sz="900" b="0" dirty="0">
                <a:latin typeface="Times New Roman" panose="02020603050405020304" pitchFamily="18" charset="0"/>
              </a:rPr>
              <a:t>：</a:t>
            </a:r>
            <a:r>
              <a:rPr lang="en-US" altLang="zh-CN" b="0" dirty="0">
                <a:solidFill>
                  <a:srgbClr val="282917"/>
                </a:solidFill>
                <a:latin typeface="Times New Roman" panose="02020603050405020304" pitchFamily="18" charset="0"/>
                <a:cs typeface="Times New Roman" panose="02020603050405020304" pitchFamily="18" charset="0"/>
              </a:rPr>
              <a:t>attractive</a:t>
            </a:r>
            <a:r>
              <a:rPr lang="en-US" altLang="zh-CN" sz="900" b="0" dirty="0">
                <a:latin typeface="Times New Roman" panose="02020603050405020304" pitchFamily="18" charset="0"/>
              </a:rPr>
              <a:t> </a:t>
            </a:r>
            <a:r>
              <a:rPr lang="en-US" altLang="zh-CN" b="0" dirty="0">
                <a:solidFill>
                  <a:srgbClr val="282917"/>
                </a:solidFill>
                <a:latin typeface="Times New Roman" panose="02020603050405020304" pitchFamily="18" charset="0"/>
                <a:cs typeface="Times New Roman" panose="02020603050405020304" pitchFamily="18" charset="0"/>
              </a:rPr>
              <a:t>and</a:t>
            </a:r>
            <a:r>
              <a:rPr lang="en-US" altLang="zh-CN" sz="900" b="0" dirty="0">
                <a:latin typeface="Times New Roman" panose="02020603050405020304" pitchFamily="18" charset="0"/>
              </a:rPr>
              <a:t> </a:t>
            </a:r>
            <a:r>
              <a:rPr lang="en-US" altLang="zh-CN" b="0" dirty="0">
                <a:solidFill>
                  <a:srgbClr val="282917"/>
                </a:solidFill>
                <a:latin typeface="Times New Roman" panose="02020603050405020304" pitchFamily="18" charset="0"/>
                <a:cs typeface="Times New Roman" panose="02020603050405020304" pitchFamily="18" charset="0"/>
              </a:rPr>
              <a:t>clear</a:t>
            </a:r>
            <a:endParaRPr lang="en-US" altLang="zh-CN" b="0" dirty="0">
              <a:solidFill>
                <a:srgbClr val="282917"/>
              </a:solidFill>
              <a:latin typeface="Times New Roman" panose="02020603050405020304" pitchFamily="18" charset="0"/>
              <a:cs typeface="Times New Roman" panose="02020603050405020304" pitchFamily="18" charset="0"/>
            </a:endParaRPr>
          </a:p>
          <a:p>
            <a:pPr eaLnBrk="1" hangingPunct="1"/>
            <a:endParaRPr lang="en-US" altLang="zh-CN" b="0" dirty="0">
              <a:solidFill>
                <a:srgbClr val="282917"/>
              </a:solidFill>
              <a:latin typeface="Times New Roman" panose="02020603050405020304" pitchFamily="18" charset="0"/>
              <a:ea typeface="Times New Roman" panose="02020603050405020304" pitchFamily="18" charset="0"/>
            </a:endParaRPr>
          </a:p>
        </p:txBody>
      </p:sp>
      <p:sp>
        <p:nvSpPr>
          <p:cNvPr id="15367" name="Rectangle 11"/>
          <p:cNvSpPr/>
          <p:nvPr/>
        </p:nvSpPr>
        <p:spPr>
          <a:xfrm>
            <a:off x="4106863" y="5018088"/>
            <a:ext cx="3956050" cy="517525"/>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b="0" dirty="0">
                <a:solidFill>
                  <a:srgbClr val="282917"/>
                </a:solidFill>
                <a:latin typeface="Times New Roman" panose="02020603050405020304" pitchFamily="18" charset="0"/>
                <a:cs typeface="Times New Roman" panose="02020603050405020304" pitchFamily="18" charset="0"/>
              </a:rPr>
              <a:t>General</a:t>
            </a:r>
            <a:r>
              <a:rPr lang="en-US" altLang="zh-CN" sz="900" b="0" dirty="0">
                <a:latin typeface="Times New Roman" panose="02020603050405020304" pitchFamily="18" charset="0"/>
              </a:rPr>
              <a:t> </a:t>
            </a:r>
            <a:r>
              <a:rPr lang="en-US" altLang="zh-CN" b="0" dirty="0">
                <a:solidFill>
                  <a:srgbClr val="282917"/>
                </a:solidFill>
                <a:latin typeface="Times New Roman" panose="02020603050405020304" pitchFamily="18" charset="0"/>
                <a:cs typeface="Times New Roman" panose="02020603050405020304" pitchFamily="18" charset="0"/>
              </a:rPr>
              <a:t>description</a:t>
            </a:r>
            <a:r>
              <a:rPr lang="en-US" altLang="zh-CN" sz="900" b="0" dirty="0">
                <a:latin typeface="Times New Roman" panose="02020603050405020304" pitchFamily="18" charset="0"/>
              </a:rPr>
              <a:t>, </a:t>
            </a:r>
            <a:r>
              <a:rPr lang="en-US" altLang="zh-CN" b="0" dirty="0">
                <a:solidFill>
                  <a:srgbClr val="282917"/>
                </a:solidFill>
                <a:latin typeface="Times New Roman" panose="02020603050405020304" pitchFamily="18" charset="0"/>
                <a:cs typeface="Times New Roman" panose="02020603050405020304" pitchFamily="18" charset="0"/>
              </a:rPr>
              <a:t>highlight</a:t>
            </a:r>
            <a:r>
              <a:rPr lang="en-US" altLang="zh-CN" sz="900" b="0" dirty="0">
                <a:latin typeface="Times New Roman" panose="02020603050405020304" pitchFamily="18" charset="0"/>
              </a:rPr>
              <a:t> </a:t>
            </a:r>
            <a:r>
              <a:rPr lang="en-US" altLang="zh-CN" b="0" dirty="0">
                <a:solidFill>
                  <a:srgbClr val="282917"/>
                </a:solidFill>
                <a:latin typeface="Times New Roman" panose="02020603050405020304" pitchFamily="18" charset="0"/>
                <a:cs typeface="Times New Roman" panose="02020603050405020304" pitchFamily="18" charset="0"/>
              </a:rPr>
              <a:t>advantage</a:t>
            </a:r>
            <a:endParaRPr lang="en-US" altLang="zh-CN" b="0" dirty="0">
              <a:solidFill>
                <a:srgbClr val="282917"/>
              </a:solidFill>
              <a:latin typeface="Times New Roman" panose="02020603050405020304" pitchFamily="18" charset="0"/>
              <a:cs typeface="Times New Roman" panose="02020603050405020304" pitchFamily="18" charset="0"/>
            </a:endParaRPr>
          </a:p>
          <a:p>
            <a:pPr eaLnBrk="1" hangingPunct="1"/>
            <a:endParaRPr lang="en-US" altLang="zh-CN"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type="title"/>
          </p:nvPr>
        </p:nvSpPr>
        <p:spPr/>
        <p:txBody>
          <a:bodyPr vert="horz" wrap="square" lIns="91440" tIns="45720" rIns="91440" bIns="45720" anchor="ctr" anchorCtr="0"/>
          <a:p>
            <a:endParaRPr lang="zh-CN" altLang="en-US" dirty="0"/>
          </a:p>
        </p:txBody>
      </p:sp>
      <p:sp>
        <p:nvSpPr>
          <p:cNvPr id="16387" name="Rectangle 3"/>
          <p:cNvSpPr>
            <a:spLocks noGrp="1"/>
          </p:cNvSpPr>
          <p:nvPr>
            <p:ph idx="1"/>
          </p:nvPr>
        </p:nvSpPr>
        <p:spPr/>
        <p:txBody>
          <a:bodyPr vert="horz" wrap="square" lIns="91440" tIns="45720" rIns="91440" bIns="45720" anchor="t" anchorCtr="0"/>
          <a:p>
            <a:pPr>
              <a:buNone/>
            </a:pPr>
            <a:r>
              <a:rPr lang="en-US" altLang="zh-CN" sz="2000" b="0" dirty="0">
                <a:solidFill>
                  <a:srgbClr val="282917"/>
                </a:solidFill>
                <a:latin typeface="Times New Roman" panose="02020603050405020304" pitchFamily="18" charset="0"/>
                <a:cs typeface="Times New Roman" panose="02020603050405020304" pitchFamily="18" charset="0"/>
              </a:rPr>
              <a:t>Contact</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New Orange Supermarket</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Rongjiang Road</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Rongjiang District</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Jieyang</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Tel:16688888888 Fax:66668888 Website:http://www.neworangetoy.com</a:t>
            </a:r>
            <a:endParaRPr lang="zh-CN" altLang="en-US" sz="2000" b="0" dirty="0">
              <a:solidFill>
                <a:srgbClr val="282917"/>
              </a:solidFill>
              <a:latin typeface="Times New Roman" panose="02020603050405020304" pitchFamily="18" charset="0"/>
              <a:cs typeface="Times New Roman" panose="02020603050405020304" pitchFamily="18" charset="0"/>
            </a:endParaRPr>
          </a:p>
          <a:p>
            <a:endParaRPr lang="zh-CN" altLang="en-US" dirty="0"/>
          </a:p>
        </p:txBody>
      </p:sp>
      <p:cxnSp>
        <p:nvCxnSpPr>
          <p:cNvPr id="16388" name="AutoShape 4"/>
          <p:cNvCxnSpPr/>
          <p:nvPr/>
        </p:nvCxnSpPr>
        <p:spPr>
          <a:xfrm flipH="1" flipV="1">
            <a:off x="4032250" y="1647825"/>
            <a:ext cx="979488" cy="265113"/>
          </a:xfrm>
          <a:prstGeom prst="straightConnector1">
            <a:avLst/>
          </a:prstGeom>
          <a:ln w="9525" cap="flat" cmpd="sng">
            <a:solidFill>
              <a:srgbClr val="4F81BD"/>
            </a:solidFill>
            <a:prstDash val="solid"/>
            <a:headEnd type="none" w="med" len="med"/>
            <a:tailEnd type="triangle" w="med" len="med"/>
          </a:ln>
        </p:spPr>
      </p:cxnSp>
      <p:sp>
        <p:nvSpPr>
          <p:cNvPr id="16389" name="Rectangle 5"/>
          <p:cNvSpPr/>
          <p:nvPr/>
        </p:nvSpPr>
        <p:spPr>
          <a:xfrm>
            <a:off x="4524375" y="1912938"/>
            <a:ext cx="3983038" cy="454025"/>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b="0" dirty="0">
                <a:latin typeface="Times New Roman" panose="02020603050405020304" pitchFamily="18" charset="0"/>
              </a:rPr>
              <a:t>Information about the developer</a:t>
            </a:r>
            <a:r>
              <a:rPr lang="en-US" altLang="zh-CN" sz="900" b="0" dirty="0">
                <a:latin typeface="Times New Roman" panose="02020603050405020304" pitchFamily="18" charset="0"/>
              </a:rPr>
              <a:t> </a:t>
            </a:r>
            <a:endParaRPr lang="en-US" altLang="zh-CN" sz="900" b="0" dirty="0">
              <a:latin typeface="Times New Roman" panose="02020603050405020304" pitchFamily="18" charset="0"/>
            </a:endParaRPr>
          </a:p>
          <a:p>
            <a:pPr eaLnBrk="1" hangingPunct="1"/>
            <a:endParaRPr lang="en-US" altLang="zh-CN" dirty="0">
              <a:latin typeface="Arial" panose="020B0604020202020204" pitchFamily="34" charset="0"/>
            </a:endParaRPr>
          </a:p>
        </p:txBody>
      </p:sp>
    </p:spTree>
  </p:cSld>
  <p:clrMapOvr>
    <a:masterClrMapping/>
  </p:clrMapOvr>
  <p:transition>
    <p:sndAc>
      <p:stSnd>
        <p:snd r:embed="rId1" name="camera.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52500" y="522288"/>
            <a:ext cx="8589963"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mj-lt"/>
                <a:ea typeface="+mj-ea"/>
                <a:cs typeface="+mj-cs"/>
              </a:rPr>
              <a:t>Task 3 </a:t>
            </a:r>
            <a:br>
              <a:rPr kumimoji="0" lang="zh-CN" altLang="zh-CN" sz="2400" b="1" i="0" u="none" strike="noStrike" kern="1200" cap="none" spc="0" normalizeH="0" baseline="0" noProof="0" dirty="0">
                <a:ln>
                  <a:noFill/>
                </a:ln>
                <a:solidFill>
                  <a:schemeClr val="accent4"/>
                </a:solidFill>
                <a:effectLst/>
                <a:uLnTx/>
                <a:uFillTx/>
                <a:latin typeface="+mj-lt"/>
                <a:ea typeface="+mj-ea"/>
                <a:cs typeface="+mj-cs"/>
              </a:rPr>
            </a:br>
            <a:r>
              <a:rPr kumimoji="0" lang="en-US" altLang="zh-CN" sz="2400" b="1" i="0" u="none" strike="noStrike" kern="1200" cap="none" spc="0" normalizeH="0" baseline="0" noProof="0" dirty="0">
                <a:ln>
                  <a:noFill/>
                </a:ln>
                <a:solidFill>
                  <a:schemeClr val="accent4"/>
                </a:solidFill>
                <a:effectLst/>
                <a:uLnTx/>
                <a:uFillTx/>
                <a:latin typeface="+mj-lt"/>
                <a:ea typeface="+mj-ea"/>
                <a:cs typeface="+mj-cs"/>
              </a:rPr>
              <a:t>Directions: Read the sample and summarize the writing process.</a:t>
            </a:r>
            <a:br>
              <a:rPr kumimoji="0" lang="zh-CN" altLang="zh-CN" sz="2400" b="1" i="0" u="none" strike="noStrike" kern="1200" cap="none" spc="0" normalizeH="0" baseline="0" noProof="0" dirty="0">
                <a:ln>
                  <a:noFill/>
                </a:ln>
                <a:solidFill>
                  <a:schemeClr val="accent4"/>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17411" name="内容占位符 2"/>
          <p:cNvSpPr>
            <a:spLocks noGrp="1"/>
          </p:cNvSpPr>
          <p:nvPr>
            <p:ph idx="1"/>
          </p:nvPr>
        </p:nvSpPr>
        <p:spPr>
          <a:xfrm>
            <a:off x="985838" y="1533525"/>
            <a:ext cx="7961312" cy="5124450"/>
          </a:xfrm>
        </p:spPr>
        <p:txBody>
          <a:bodyPr vert="horz" wrap="square" lIns="91440" tIns="45720" rIns="91440" bIns="45720" anchor="t" anchorCtr="0"/>
          <a:p>
            <a:pPr>
              <a:buNone/>
            </a:pPr>
            <a:endParaRPr lang="en-US" altLang="zh-CN" sz="2000" dirty="0">
              <a:solidFill>
                <a:srgbClr val="282917"/>
              </a:solidFill>
            </a:endParaRPr>
          </a:p>
          <a:p>
            <a:pPr>
              <a:buNone/>
            </a:pPr>
            <a:r>
              <a:rPr lang="en-US" altLang="zh-CN" sz="2000" dirty="0">
                <a:solidFill>
                  <a:srgbClr val="282917"/>
                </a:solidFill>
              </a:rPr>
              <a:t>      </a:t>
            </a:r>
            <a:r>
              <a:rPr lang="en-US" altLang="zh-CN" sz="2000" b="0" dirty="0">
                <a:solidFill>
                  <a:srgbClr val="282917"/>
                </a:solidFill>
              </a:rPr>
              <a:t>Step 1: </a:t>
            </a:r>
            <a:r>
              <a:rPr lang="en-US" altLang="zh-CN" sz="2000" b="0" u="sng" dirty="0">
                <a:solidFill>
                  <a:srgbClr val="282917"/>
                </a:solidFill>
              </a:rPr>
              <a:t>     </a:t>
            </a:r>
            <a:r>
              <a:rPr lang="en-US" altLang="zh-CN" sz="2000" b="0" dirty="0">
                <a:solidFill>
                  <a:srgbClr val="282917"/>
                </a:solidFill>
              </a:rPr>
              <a:t>                                           </a:t>
            </a:r>
            <a:endParaRPr lang="zh-CN" altLang="zh-CN" sz="2000" b="0" dirty="0">
              <a:solidFill>
                <a:srgbClr val="282917"/>
              </a:solidFill>
            </a:endParaRPr>
          </a:p>
          <a:p>
            <a:pPr>
              <a:buNone/>
            </a:pPr>
            <a:r>
              <a:rPr lang="en-US" altLang="zh-CN" sz="2000" b="0" dirty="0">
                <a:solidFill>
                  <a:srgbClr val="282917"/>
                </a:solidFill>
              </a:rPr>
              <a:t>      Step 2: </a:t>
            </a:r>
            <a:r>
              <a:rPr lang="en-US" altLang="zh-CN" sz="2000" b="0" u="sng" dirty="0">
                <a:solidFill>
                  <a:srgbClr val="282917"/>
                </a:solidFill>
              </a:rPr>
              <a:t>                                             </a:t>
            </a:r>
            <a:endParaRPr lang="zh-CN" altLang="zh-CN" sz="2000" b="0" dirty="0">
              <a:solidFill>
                <a:srgbClr val="282917"/>
              </a:solidFill>
            </a:endParaRPr>
          </a:p>
          <a:p>
            <a:pPr>
              <a:lnSpc>
                <a:spcPct val="240000"/>
              </a:lnSpc>
              <a:buNone/>
            </a:pPr>
            <a:r>
              <a:rPr lang="en-US" altLang="zh-CN" sz="2000" b="0" dirty="0">
                <a:solidFill>
                  <a:srgbClr val="282917"/>
                </a:solidFill>
              </a:rPr>
              <a:t>      Step 3: </a:t>
            </a:r>
            <a:r>
              <a:rPr lang="en-US" altLang="zh-CN" sz="2000" b="0" u="sng" dirty="0">
                <a:solidFill>
                  <a:srgbClr val="282917"/>
                </a:solidFill>
              </a:rPr>
              <a:t>                                             </a:t>
            </a:r>
            <a:endParaRPr lang="zh-CN" altLang="zh-CN" sz="2000" b="0" dirty="0">
              <a:solidFill>
                <a:srgbClr val="282917"/>
              </a:solidFill>
            </a:endParaRPr>
          </a:p>
          <a:p>
            <a:pPr>
              <a:buNone/>
            </a:pPr>
            <a:r>
              <a:rPr lang="en-US" altLang="zh-CN" sz="2000" b="0" dirty="0">
                <a:solidFill>
                  <a:srgbClr val="282917"/>
                </a:solidFill>
              </a:rPr>
              <a:t>      </a:t>
            </a:r>
            <a:endParaRPr lang="zh-CN" altLang="zh-CN" sz="2000" b="0" dirty="0">
              <a:solidFill>
                <a:srgbClr val="282917"/>
              </a:solidFill>
            </a:endParaRPr>
          </a:p>
        </p:txBody>
      </p:sp>
      <p:cxnSp>
        <p:nvCxnSpPr>
          <p:cNvPr id="5" name="直接连接符 4"/>
          <p:cNvCxnSpPr/>
          <p:nvPr/>
        </p:nvCxnSpPr>
        <p:spPr>
          <a:xfrm flipV="1">
            <a:off x="2551113" y="2093913"/>
            <a:ext cx="4248150" cy="301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571750" y="2492375"/>
            <a:ext cx="4241800"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555875" y="2890838"/>
            <a:ext cx="4287838"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2548255" y="3312478"/>
            <a:ext cx="4287838"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9459" name="内容占位符 2"/>
          <p:cNvSpPr>
            <a:spLocks noGrp="1"/>
          </p:cNvSpPr>
          <p:nvPr/>
        </p:nvSpPr>
        <p:spPr>
          <a:xfrm>
            <a:off x="2250440" y="1697990"/>
            <a:ext cx="6550660" cy="536067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0" indent="0">
              <a:lnSpc>
                <a:spcPct val="120000"/>
              </a:lnSpc>
              <a:buFont typeface="Wingdings" panose="05000000000000000000" pitchFamily="2" charset="2"/>
              <a:buNone/>
            </a:pPr>
            <a:r>
              <a:rPr lang="en-US" altLang="zh-CN" sz="2000" b="0" dirty="0">
                <a:latin typeface="Times New Roman" panose="02020603050405020304" pitchFamily="18" charset="0"/>
                <a:cs typeface="Times New Roman" panose="02020603050405020304" pitchFamily="18" charset="0"/>
              </a:rPr>
              <a:t>Attractive and clear title for the advertisement.</a:t>
            </a:r>
            <a:endParaRPr lang="en-US" altLang="zh-CN" sz="2000" b="0" dirty="0">
              <a:latin typeface="Times New Roman" panose="02020603050405020304" pitchFamily="18" charset="0"/>
              <a:cs typeface="Times New Roman" panose="02020603050405020304" pitchFamily="18" charset="0"/>
            </a:endParaRPr>
          </a:p>
          <a:p>
            <a:pPr marL="0" indent="0">
              <a:lnSpc>
                <a:spcPct val="120000"/>
              </a:lnSpc>
              <a:buFont typeface="Wingdings" panose="05000000000000000000" pitchFamily="2" charset="2"/>
              <a:buNone/>
            </a:pPr>
            <a:r>
              <a:rPr lang="en-US" altLang="zh-CN" sz="2000" b="0" dirty="0">
                <a:latin typeface="Times New Roman" panose="02020603050405020304" pitchFamily="18" charset="0"/>
                <a:cs typeface="Times New Roman" panose="02020603050405020304" pitchFamily="18" charset="0"/>
              </a:rPr>
              <a:t>To give a general description of the target product, often including the advantages of the product. </a:t>
            </a:r>
            <a:endParaRPr lang="en-US" altLang="zh-CN" sz="2000" b="0" dirty="0">
              <a:latin typeface="Times New Roman" panose="02020603050405020304" pitchFamily="18" charset="0"/>
              <a:cs typeface="Times New Roman" panose="02020603050405020304" pitchFamily="18" charset="0"/>
            </a:endParaRPr>
          </a:p>
          <a:p>
            <a:pPr marL="0" indent="0">
              <a:lnSpc>
                <a:spcPct val="120000"/>
              </a:lnSpc>
              <a:buFont typeface="Wingdings" panose="05000000000000000000" pitchFamily="2" charset="2"/>
              <a:buNone/>
            </a:pPr>
            <a:r>
              <a:rPr lang="en-US" altLang="zh-CN" sz="2000" b="0" dirty="0">
                <a:latin typeface="Times New Roman" panose="02020603050405020304" pitchFamily="18" charset="0"/>
                <a:cs typeface="Times New Roman" panose="02020603050405020304" pitchFamily="18" charset="0"/>
              </a:rPr>
              <a:t>The supplementary items, such as contact information.</a:t>
            </a:r>
            <a:endParaRPr lang="zh-CN" altLang="en-US"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strips(downLeft)">
                                      <p:cBhvr>
                                        <p:cTn id="7" dur="500"/>
                                        <p:tgtEl>
                                          <p:spTgt spid="194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9459">
                                            <p:txEl>
                                              <p:pRg st="1" end="1"/>
                                            </p:txEl>
                                          </p:spTgt>
                                        </p:tgtEl>
                                        <p:attrNameLst>
                                          <p:attrName>style.visibility</p:attrName>
                                        </p:attrNameLst>
                                      </p:cBhvr>
                                      <p:to>
                                        <p:strVal val="visible"/>
                                      </p:to>
                                    </p:set>
                                    <p:animEffect transition="in" filter="strips(downLeft)">
                                      <p:cBhvr>
                                        <p:cTn id="12" dur="500"/>
                                        <p:tgtEl>
                                          <p:spTgt spid="194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9459">
                                            <p:txEl>
                                              <p:pRg st="2" end="2"/>
                                            </p:txEl>
                                          </p:spTgt>
                                        </p:tgtEl>
                                        <p:attrNameLst>
                                          <p:attrName>style.visibility</p:attrName>
                                        </p:attrNameLst>
                                      </p:cBhvr>
                                      <p:to>
                                        <p:strVal val="visible"/>
                                      </p:to>
                                    </p:set>
                                    <p:animEffect transition="in" filter="strips(downLeft)">
                                      <p:cBhvr>
                                        <p:cTn id="17" dur="500"/>
                                        <p:tgtEl>
                                          <p:spTgt spid="194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 Box 4"/>
          <p:cNvSpPr txBox="1"/>
          <p:nvPr/>
        </p:nvSpPr>
        <p:spPr>
          <a:xfrm>
            <a:off x="1063625" y="1752600"/>
            <a:ext cx="7453313" cy="2784475"/>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p>
            <a:pPr algn="just" eaLnBrk="1" hangingPunct="1"/>
            <a:r>
              <a:rPr lang="en-US" altLang="zh-CN" sz="2000" dirty="0">
                <a:latin typeface="Times New Roman" panose="02020603050405020304" pitchFamily="18" charset="0"/>
              </a:rPr>
              <a:t>Notes</a:t>
            </a:r>
            <a:r>
              <a:rPr lang="zh-CN" altLang="en-US" sz="2000" dirty="0">
                <a:latin typeface="Times New Roman" panose="02020603050405020304" pitchFamily="18" charset="0"/>
              </a:rPr>
              <a:t>注释</a:t>
            </a:r>
            <a:endParaRPr lang="zh-CN" altLang="en-US" sz="2000" dirty="0">
              <a:latin typeface="Times New Roman" panose="02020603050405020304" pitchFamily="18" charset="0"/>
            </a:endParaRPr>
          </a:p>
          <a:p>
            <a:pPr algn="just" eaLnBrk="1" hangingPunct="1"/>
            <a:endParaRPr lang="zh-CN" altLang="en-US" sz="2000" dirty="0">
              <a:latin typeface="Times New Roman" panose="02020603050405020304" pitchFamily="18" charset="0"/>
            </a:endParaRPr>
          </a:p>
          <a:p>
            <a:pPr algn="just" eaLnBrk="1" hangingPunct="1"/>
            <a:r>
              <a:rPr lang="en-US" altLang="zh-CN" sz="2000" b="0" dirty="0">
                <a:latin typeface="Times New Roman" panose="02020603050405020304" pitchFamily="18" charset="0"/>
              </a:rPr>
              <a:t>surprising adj. </a:t>
            </a:r>
            <a:r>
              <a:rPr lang="zh-CN" altLang="en-US" sz="2000" b="0" dirty="0">
                <a:latin typeface="Times New Roman" panose="02020603050405020304" pitchFamily="18" charset="0"/>
              </a:rPr>
              <a:t>令人吃惊的        </a:t>
            </a:r>
            <a:r>
              <a:rPr lang="en-US" altLang="zh-CN" sz="2000" b="0" dirty="0">
                <a:latin typeface="Times New Roman" panose="02020603050405020304" pitchFamily="18" charset="0"/>
              </a:rPr>
              <a:t>rare adj. </a:t>
            </a:r>
            <a:r>
              <a:rPr lang="zh-CN" altLang="en-US" sz="2000" b="0" dirty="0">
                <a:latin typeface="Times New Roman" panose="02020603050405020304" pitchFamily="18" charset="0"/>
              </a:rPr>
              <a:t>罕见的</a:t>
            </a:r>
            <a:endParaRPr lang="zh-CN" altLang="en-US" sz="2000" b="0" dirty="0">
              <a:latin typeface="Times New Roman" panose="02020603050405020304" pitchFamily="18" charset="0"/>
            </a:endParaRPr>
          </a:p>
          <a:p>
            <a:pPr algn="just" eaLnBrk="1" hangingPunct="1"/>
            <a:r>
              <a:rPr lang="en-US" altLang="zh-CN" sz="2000" b="0" dirty="0">
                <a:latin typeface="Times New Roman" panose="02020603050405020304" pitchFamily="18" charset="0"/>
              </a:rPr>
              <a:t>apply to v. </a:t>
            </a:r>
            <a:r>
              <a:rPr lang="zh-CN" altLang="en-US" sz="2000" b="0" dirty="0">
                <a:latin typeface="Times New Roman" panose="02020603050405020304" pitchFamily="18" charset="0"/>
              </a:rPr>
              <a:t>适用于                      </a:t>
            </a:r>
            <a:r>
              <a:rPr lang="en-US" altLang="zh-CN" sz="2000" b="0" dirty="0">
                <a:latin typeface="Times New Roman" panose="02020603050405020304" pitchFamily="18" charset="0"/>
              </a:rPr>
              <a:t>golden card  n. </a:t>
            </a:r>
            <a:r>
              <a:rPr lang="zh-CN" altLang="en-US" sz="2000" b="0" dirty="0">
                <a:latin typeface="Times New Roman" panose="02020603050405020304" pitchFamily="18" charset="0"/>
              </a:rPr>
              <a:t>金卡</a:t>
            </a:r>
            <a:endParaRPr lang="zh-CN" altLang="en-US" sz="2000" b="0" dirty="0">
              <a:latin typeface="Times New Roman" panose="02020603050405020304" pitchFamily="18" charset="0"/>
            </a:endParaRPr>
          </a:p>
          <a:p>
            <a:pPr algn="just" eaLnBrk="1" hangingPunct="1"/>
            <a:r>
              <a:rPr lang="en-US" altLang="zh-CN" sz="2000" b="0" dirty="0">
                <a:latin typeface="Times New Roman" panose="02020603050405020304" pitchFamily="18" charset="0"/>
              </a:rPr>
              <a:t>on sale adv. </a:t>
            </a:r>
            <a:r>
              <a:rPr lang="zh-CN" altLang="en-US" sz="2000" b="0" dirty="0">
                <a:latin typeface="Times New Roman" panose="02020603050405020304" pitchFamily="18" charset="0"/>
              </a:rPr>
              <a:t>打折                </a:t>
            </a:r>
            <a:endParaRPr lang="zh-CN" altLang="en-US" sz="2000" b="0" dirty="0">
              <a:latin typeface="Times New Roman" panose="02020603050405020304" pitchFamily="18" charset="0"/>
            </a:endParaRPr>
          </a:p>
          <a:p>
            <a:pPr algn="just" eaLnBrk="1" hangingPunct="1"/>
            <a:r>
              <a:rPr lang="en-US" altLang="zh-CN" sz="2000" b="0" dirty="0">
                <a:latin typeface="Times New Roman" panose="02020603050405020304" pitchFamily="18" charset="0"/>
              </a:rPr>
              <a:t>40% - 50% off  adv. 40%  </a:t>
            </a:r>
            <a:r>
              <a:rPr lang="zh-CN" altLang="en-US" sz="2000" b="0" dirty="0">
                <a:latin typeface="Times New Roman" panose="02020603050405020304" pitchFamily="18" charset="0"/>
              </a:rPr>
              <a:t>到 </a:t>
            </a:r>
            <a:r>
              <a:rPr lang="en-US" altLang="zh-CN" sz="2000" b="0" dirty="0">
                <a:latin typeface="Times New Roman" panose="02020603050405020304" pitchFamily="18" charset="0"/>
              </a:rPr>
              <a:t>50%</a:t>
            </a:r>
            <a:r>
              <a:rPr lang="zh-CN" altLang="en-US" sz="2000" b="0" dirty="0">
                <a:latin typeface="Times New Roman" panose="02020603050405020304" pitchFamily="18" charset="0"/>
              </a:rPr>
              <a:t>的折扣</a:t>
            </a:r>
            <a:endParaRPr lang="zh-CN" altLang="en-US" sz="2000" b="0" dirty="0">
              <a:latin typeface="Times New Roman" panose="02020603050405020304" pitchFamily="18" charset="0"/>
            </a:endParaRPr>
          </a:p>
          <a:p>
            <a:pPr eaLnBrk="1" hangingPunct="1"/>
            <a:endParaRPr lang="zh-CN" altLang="en-US" sz="2000" dirty="0">
              <a:latin typeface="Arial" panose="020B0604020202020204" pitchFamily="34" charset="0"/>
            </a:endParaRPr>
          </a:p>
        </p:txBody>
      </p:sp>
    </p:spTree>
  </p:cSld>
  <p:clrMapOvr>
    <a:masterClrMapping/>
  </p:clrMapOvr>
  <p:transition>
    <p:sndAc>
      <p:stSnd>
        <p:snd r:embed="rId1" name="camera.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85863" y="315913"/>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Ⅳ.Useful Expressions                              </a:t>
            </a:r>
            <a:b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1.Words and Phrases</a:t>
            </a:r>
            <a:br>
              <a:rPr kumimoji="0" lang="en-US" altLang="zh-CN" sz="40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40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20483" name="内容占位符 2"/>
          <p:cNvSpPr>
            <a:spLocks noGrp="1"/>
          </p:cNvSpPr>
          <p:nvPr>
            <p:ph idx="1"/>
          </p:nvPr>
        </p:nvSpPr>
        <p:spPr>
          <a:xfrm>
            <a:off x="1238250" y="1444625"/>
            <a:ext cx="7753350" cy="5080000"/>
          </a:xfrm>
        </p:spPr>
        <p:txBody>
          <a:bodyPr vert="horz" wrap="square" lIns="91440" tIns="45720" rIns="91440" bIns="45720" anchor="t" anchorCtr="0"/>
          <a:p>
            <a:pPr>
              <a:buNone/>
            </a:pPr>
            <a:r>
              <a:rPr lang="en-US" altLang="zh-CN" sz="2000" dirty="0">
                <a:solidFill>
                  <a:srgbClr val="282917"/>
                </a:solidFill>
                <a:latin typeface="Times New Roman" panose="02020603050405020304" pitchFamily="18" charset="0"/>
                <a:cs typeface="Times New Roman" panose="02020603050405020304" pitchFamily="18" charset="0"/>
              </a:rPr>
              <a:t>Words</a:t>
            </a:r>
            <a:endParaRPr lang="en-US" altLang="zh-CN" sz="2000" dirty="0">
              <a:solidFill>
                <a:srgbClr val="282917"/>
              </a:solidFill>
              <a:latin typeface="Times New Roman" panose="02020603050405020304" pitchFamily="18" charset="0"/>
              <a:cs typeface="Times New Roman" panose="02020603050405020304" pitchFamily="18" charset="0"/>
            </a:endParaRPr>
          </a:p>
          <a:p>
            <a:pPr>
              <a:buNone/>
            </a:pPr>
            <a:endParaRPr lang="en-US" altLang="zh-CN" sz="200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brand n. </a:t>
            </a:r>
            <a:r>
              <a:rPr lang="zh-CN" altLang="en-US" sz="2000" b="0" dirty="0">
                <a:solidFill>
                  <a:schemeClr val="tx1"/>
                </a:solidFill>
                <a:latin typeface="Times New Roman" panose="02020603050405020304" pitchFamily="18" charset="0"/>
              </a:rPr>
              <a:t>品牌                                </a:t>
            </a:r>
            <a:r>
              <a:rPr lang="en-US" altLang="zh-CN" sz="2000" b="0" dirty="0">
                <a:solidFill>
                  <a:schemeClr val="tx1"/>
                </a:solidFill>
                <a:latin typeface="Times New Roman" panose="02020603050405020304" pitchFamily="18" charset="0"/>
              </a:rPr>
              <a:t>concept n. </a:t>
            </a:r>
            <a:r>
              <a:rPr lang="zh-CN" altLang="en-US" sz="2000" b="0" dirty="0">
                <a:solidFill>
                  <a:schemeClr val="tx1"/>
                </a:solidFill>
                <a:latin typeface="Times New Roman" panose="02020603050405020304" pitchFamily="18" charset="0"/>
              </a:rPr>
              <a:t>理念，概念</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discount n. </a:t>
            </a:r>
            <a:r>
              <a:rPr lang="zh-CN" altLang="en-US" sz="2000" b="0" dirty="0">
                <a:solidFill>
                  <a:schemeClr val="tx1"/>
                </a:solidFill>
                <a:latin typeface="Times New Roman" panose="02020603050405020304" pitchFamily="18" charset="0"/>
              </a:rPr>
              <a:t>折扣                           </a:t>
            </a:r>
            <a:r>
              <a:rPr lang="en-US" altLang="zh-CN" sz="2000" b="0" dirty="0">
                <a:solidFill>
                  <a:schemeClr val="tx1"/>
                </a:solidFill>
                <a:latin typeface="Times New Roman" panose="02020603050405020304" pitchFamily="18" charset="0"/>
              </a:rPr>
              <a:t>distinctive adj.</a:t>
            </a:r>
            <a:r>
              <a:rPr lang="zh-CN" altLang="en-US" sz="2000" b="0" dirty="0">
                <a:solidFill>
                  <a:schemeClr val="tx1"/>
                </a:solidFill>
                <a:latin typeface="Times New Roman" panose="02020603050405020304" pitchFamily="18" charset="0"/>
              </a:rPr>
              <a:t>鲜明的</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illustration n. </a:t>
            </a:r>
            <a:r>
              <a:rPr lang="zh-CN" altLang="en-US" sz="2000" b="0" dirty="0">
                <a:solidFill>
                  <a:schemeClr val="tx1"/>
                </a:solidFill>
                <a:latin typeface="Times New Roman" panose="02020603050405020304" pitchFamily="18" charset="0"/>
              </a:rPr>
              <a:t>插图                        </a:t>
            </a:r>
            <a:r>
              <a:rPr lang="en-US" altLang="zh-CN" sz="2000" b="0" dirty="0">
                <a:solidFill>
                  <a:schemeClr val="tx1"/>
                </a:solidFill>
                <a:latin typeface="Times New Roman" panose="02020603050405020304" pitchFamily="18" charset="0"/>
              </a:rPr>
              <a:t>profit n, </a:t>
            </a:r>
            <a:r>
              <a:rPr lang="zh-CN" altLang="en-US" sz="2000" b="0" dirty="0">
                <a:solidFill>
                  <a:schemeClr val="tx1"/>
                </a:solidFill>
                <a:latin typeface="Times New Roman" panose="02020603050405020304" pitchFamily="18" charset="0"/>
              </a:rPr>
              <a:t>利润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reasonable adj. </a:t>
            </a:r>
            <a:r>
              <a:rPr lang="zh-CN" altLang="en-US" sz="2000" b="0" dirty="0">
                <a:solidFill>
                  <a:schemeClr val="tx1"/>
                </a:solidFill>
                <a:latin typeface="Times New Roman" panose="02020603050405020304" pitchFamily="18" charset="0"/>
              </a:rPr>
              <a:t>价格实惠             </a:t>
            </a:r>
            <a:r>
              <a:rPr lang="en-US" altLang="zh-CN" sz="2000" b="0" dirty="0">
                <a:solidFill>
                  <a:schemeClr val="tx1"/>
                </a:solidFill>
                <a:latin typeface="Times New Roman" panose="02020603050405020304" pitchFamily="18" charset="0"/>
              </a:rPr>
              <a:t>sparkling adj.</a:t>
            </a:r>
            <a:r>
              <a:rPr lang="zh-CN" altLang="en-US" sz="2000" b="0" dirty="0">
                <a:solidFill>
                  <a:schemeClr val="tx1"/>
                </a:solidFill>
                <a:latin typeface="Times New Roman" panose="02020603050405020304" pitchFamily="18" charset="0"/>
              </a:rPr>
              <a:t>闪耀的</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superlative adj.</a:t>
            </a:r>
            <a:r>
              <a:rPr lang="zh-CN" altLang="en-US" sz="2000" b="0" dirty="0">
                <a:solidFill>
                  <a:schemeClr val="tx1"/>
                </a:solidFill>
                <a:latin typeface="Times New Roman" panose="02020603050405020304" pitchFamily="18" charset="0"/>
              </a:rPr>
              <a:t>极好的                  </a:t>
            </a:r>
            <a:r>
              <a:rPr lang="en-US" altLang="zh-CN" sz="2000" b="0" dirty="0">
                <a:solidFill>
                  <a:schemeClr val="tx1"/>
                </a:solidFill>
                <a:latin typeface="Times New Roman" panose="02020603050405020304" pitchFamily="18" charset="0"/>
              </a:rPr>
              <a:t>trademark n. </a:t>
            </a:r>
            <a:r>
              <a:rPr lang="zh-CN" altLang="en-US" sz="2000" b="0" dirty="0">
                <a:solidFill>
                  <a:schemeClr val="tx1"/>
                </a:solidFill>
                <a:latin typeface="Times New Roman" panose="02020603050405020304" pitchFamily="18" charset="0"/>
              </a:rPr>
              <a:t>商标</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viable adj. </a:t>
            </a:r>
            <a:r>
              <a:rPr lang="zh-CN" altLang="en-US" sz="2000" b="0" dirty="0">
                <a:solidFill>
                  <a:schemeClr val="tx1"/>
                </a:solidFill>
                <a:latin typeface="Times New Roman" panose="02020603050405020304" pitchFamily="18" charset="0"/>
              </a:rPr>
              <a:t>可行的</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内容占位符 2"/>
          <p:cNvSpPr>
            <a:spLocks noGrp="1"/>
          </p:cNvSpPr>
          <p:nvPr>
            <p:ph idx="1"/>
          </p:nvPr>
        </p:nvSpPr>
        <p:spPr>
          <a:xfrm>
            <a:off x="1327150" y="1158875"/>
            <a:ext cx="7664450" cy="5365750"/>
          </a:xfrm>
        </p:spPr>
        <p:txBody>
          <a:bodyPr vert="horz" wrap="square" lIns="91440" tIns="45720" rIns="91440" bIns="45720" anchor="t" anchorCtr="0"/>
          <a:p>
            <a:pPr>
              <a:buNone/>
            </a:pPr>
            <a:r>
              <a:rPr lang="en-US" altLang="zh-CN" sz="2000" dirty="0">
                <a:solidFill>
                  <a:srgbClr val="282917"/>
                </a:solidFill>
                <a:latin typeface="Times New Roman" panose="02020603050405020304" pitchFamily="18" charset="0"/>
                <a:cs typeface="Times New Roman" panose="02020603050405020304" pitchFamily="18" charset="0"/>
              </a:rPr>
              <a:t>Phrases    </a:t>
            </a:r>
            <a:endParaRPr lang="zh-CN" altLang="zh-CN" sz="200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a complete range of specifications            a great variety of styles</a:t>
            </a:r>
            <a:endParaRPr lang="en-US" altLang="zh-CN"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规格齐全                                                  款式多样</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a wide selection of colors and styles         adopt advanced technology</a:t>
            </a:r>
            <a:endParaRPr lang="en-US" altLang="zh-CN"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花色繁多                                                  采用先进工艺</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attractive and durable </a:t>
            </a:r>
            <a:r>
              <a:rPr lang="zh-CN" altLang="en-US" sz="2000" b="0" dirty="0">
                <a:solidFill>
                  <a:schemeClr val="tx1"/>
                </a:solidFill>
                <a:latin typeface="Times New Roman" panose="02020603050405020304" pitchFamily="18" charset="0"/>
              </a:rPr>
              <a:t>美观耐用               </a:t>
            </a:r>
            <a:r>
              <a:rPr lang="en-US" altLang="zh-CN" sz="2000" b="0" dirty="0">
                <a:solidFill>
                  <a:schemeClr val="tx1"/>
                </a:solidFill>
                <a:latin typeface="Times New Roman" panose="02020603050405020304" pitchFamily="18" charset="0"/>
              </a:rPr>
              <a:t>be dedicated to </a:t>
            </a:r>
            <a:r>
              <a:rPr lang="zh-CN" altLang="en-US" sz="2000" b="0" dirty="0">
                <a:solidFill>
                  <a:schemeClr val="tx1"/>
                </a:solidFill>
                <a:latin typeface="Times New Roman" panose="02020603050405020304" pitchFamily="18" charset="0"/>
              </a:rPr>
              <a:t>致力于</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be on sale </a:t>
            </a:r>
            <a:r>
              <a:rPr lang="zh-CN" altLang="en-US" sz="2000" b="0" dirty="0">
                <a:solidFill>
                  <a:schemeClr val="tx1"/>
                </a:solidFill>
                <a:latin typeface="Times New Roman" panose="02020603050405020304" pitchFamily="18" charset="0"/>
              </a:rPr>
              <a:t>甩卖                                          </a:t>
            </a:r>
            <a:r>
              <a:rPr lang="en-US" altLang="zh-CN" sz="2000" b="0" dirty="0">
                <a:solidFill>
                  <a:schemeClr val="tx1"/>
                </a:solidFill>
                <a:latin typeface="Times New Roman" panose="02020603050405020304" pitchFamily="18" charset="0"/>
              </a:rPr>
              <a:t>be specialized in</a:t>
            </a:r>
            <a:r>
              <a:rPr lang="zh-CN" altLang="en-US" sz="2000" b="0" dirty="0">
                <a:solidFill>
                  <a:schemeClr val="tx1"/>
                </a:solidFill>
                <a:latin typeface="Times New Roman" panose="02020603050405020304" pitchFamily="18" charset="0"/>
              </a:rPr>
              <a:t>专业于</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comfortable feel </a:t>
            </a:r>
            <a:r>
              <a:rPr lang="zh-CN" altLang="en-US" sz="2000" b="0" dirty="0">
                <a:solidFill>
                  <a:schemeClr val="tx1"/>
                </a:solidFill>
                <a:latin typeface="Times New Roman" panose="02020603050405020304" pitchFamily="18" charset="0"/>
              </a:rPr>
              <a:t>手感舒适                       </a:t>
            </a:r>
            <a:r>
              <a:rPr lang="en-US" altLang="zh-CN" sz="2000" b="0" dirty="0">
                <a:solidFill>
                  <a:schemeClr val="tx1"/>
                </a:solidFill>
                <a:latin typeface="Times New Roman" panose="02020603050405020304" pitchFamily="18" charset="0"/>
              </a:rPr>
              <a:t>complete in specifications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convenient in use </a:t>
            </a:r>
            <a:r>
              <a:rPr lang="zh-CN" altLang="en-US" sz="2000" b="0" dirty="0">
                <a:solidFill>
                  <a:schemeClr val="tx1"/>
                </a:solidFill>
                <a:latin typeface="Times New Roman" panose="02020603050405020304" pitchFamily="18" charset="0"/>
              </a:rPr>
              <a:t>使用方便                     规格齐全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easy to maintain and repair</a:t>
            </a:r>
            <a:r>
              <a:rPr lang="zh-CN" altLang="en-US" sz="2000" b="0" dirty="0">
                <a:solidFill>
                  <a:schemeClr val="tx1"/>
                </a:solidFill>
                <a:latin typeface="Times New Roman" panose="02020603050405020304" pitchFamily="18" charset="0"/>
              </a:rPr>
              <a:t>维修简易       </a:t>
            </a:r>
            <a:r>
              <a:rPr lang="en-US" altLang="zh-CN" sz="2000" b="0" dirty="0">
                <a:solidFill>
                  <a:schemeClr val="tx1"/>
                </a:solidFill>
                <a:latin typeface="Times New Roman" panose="02020603050405020304" pitchFamily="18" charset="0"/>
              </a:rPr>
              <a:t>easy to use</a:t>
            </a:r>
            <a:r>
              <a:rPr lang="zh-CN" altLang="en-US" sz="2000" b="0" dirty="0">
                <a:solidFill>
                  <a:schemeClr val="tx1"/>
                </a:solidFill>
                <a:latin typeface="Times New Roman" panose="02020603050405020304" pitchFamily="18" charset="0"/>
              </a:rPr>
              <a:t>操作简单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mouth-watering</a:t>
            </a:r>
            <a:r>
              <a:rPr lang="zh-CN" altLang="en-US" sz="2000" b="0" dirty="0">
                <a:solidFill>
                  <a:schemeClr val="tx1"/>
                </a:solidFill>
                <a:latin typeface="Times New Roman" panose="02020603050405020304" pitchFamily="18" charset="0"/>
              </a:rPr>
              <a:t>令人垂延的                     </a:t>
            </a:r>
            <a:r>
              <a:rPr lang="en-US" altLang="zh-CN" sz="2000" b="0" dirty="0">
                <a:solidFill>
                  <a:schemeClr val="tx1"/>
                </a:solidFill>
                <a:latin typeface="Times New Roman" panose="02020603050405020304" pitchFamily="18" charset="0"/>
              </a:rPr>
              <a:t>go overboard </a:t>
            </a:r>
            <a:r>
              <a:rPr lang="zh-CN" altLang="en-US" sz="2000" b="0" dirty="0">
                <a:solidFill>
                  <a:schemeClr val="tx1"/>
                </a:solidFill>
                <a:latin typeface="Times New Roman" panose="02020603050405020304" pitchFamily="18" charset="0"/>
              </a:rPr>
              <a:t>超越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quality guaranteed </a:t>
            </a:r>
            <a:r>
              <a:rPr lang="zh-CN" altLang="en-US" sz="2000" b="0" dirty="0">
                <a:solidFill>
                  <a:schemeClr val="tx1"/>
                </a:solidFill>
                <a:latin typeface="Times New Roman" panose="02020603050405020304" pitchFamily="18" charset="0"/>
              </a:rPr>
              <a:t>保证质量                    </a:t>
            </a:r>
            <a:r>
              <a:rPr lang="en-US" altLang="zh-CN" sz="2000" b="0" dirty="0">
                <a:solidFill>
                  <a:schemeClr val="tx1"/>
                </a:solidFill>
                <a:latin typeface="Times New Roman" panose="02020603050405020304" pitchFamily="18" charset="0"/>
              </a:rPr>
              <a:t>target product</a:t>
            </a:r>
            <a:r>
              <a:rPr lang="zh-CN" altLang="en-US" sz="2000" b="0" dirty="0">
                <a:solidFill>
                  <a:schemeClr val="tx1"/>
                </a:solidFill>
                <a:latin typeface="Times New Roman" panose="02020603050405020304" pitchFamily="18" charset="0"/>
              </a:rPr>
              <a:t>目标产品 </a:t>
            </a:r>
            <a:endParaRPr lang="zh-CN" altLang="en-US" sz="2000" b="0" dirty="0">
              <a:solidFill>
                <a:schemeClr val="tx1"/>
              </a:solidFill>
              <a:latin typeface="Times New Roman" panose="02020603050405020304" pitchFamily="18" charset="0"/>
            </a:endParaRPr>
          </a:p>
          <a:p>
            <a:pPr>
              <a:buNone/>
            </a:pP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to have a long history and reliable reputation</a:t>
            </a:r>
            <a:r>
              <a:rPr lang="zh-CN" altLang="en-US" sz="2000" b="0" dirty="0">
                <a:solidFill>
                  <a:schemeClr val="tx1"/>
                </a:solidFill>
                <a:latin typeface="Times New Roman" panose="02020603050405020304" pitchFamily="18" charset="0"/>
              </a:rPr>
              <a:t>久负盛名</a:t>
            </a:r>
            <a:r>
              <a:rPr lang="zh-CN" altLang="en-US" sz="2000" dirty="0">
                <a:solidFill>
                  <a:schemeClr val="tx1"/>
                </a:solidFill>
                <a:latin typeface="Times New Roman" panose="02020603050405020304" pitchFamily="18" charset="0"/>
              </a:rPr>
              <a:t> </a:t>
            </a:r>
            <a:endParaRPr lang="zh-CN" altLang="en-US" sz="200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内容占位符 2"/>
          <p:cNvSpPr>
            <a:spLocks noGrp="1"/>
          </p:cNvSpPr>
          <p:nvPr>
            <p:ph idx="1"/>
          </p:nvPr>
        </p:nvSpPr>
        <p:spPr>
          <a:xfrm>
            <a:off x="1416050" y="1741488"/>
            <a:ext cx="7477125" cy="4438650"/>
          </a:xfrm>
        </p:spPr>
        <p:txBody>
          <a:bodyPr vert="horz" wrap="square" lIns="91440" tIns="45720" rIns="91440" bIns="45720" anchor="t" anchorCtr="0"/>
          <a:p>
            <a:pPr>
              <a:buNone/>
            </a:pPr>
            <a:r>
              <a:rPr lang="en-US" altLang="zh-CN" sz="2000" dirty="0">
                <a:solidFill>
                  <a:srgbClr val="282917"/>
                </a:solidFill>
                <a:latin typeface="Times New Roman" panose="02020603050405020304" pitchFamily="18" charset="0"/>
                <a:cs typeface="Times New Roman" panose="02020603050405020304" pitchFamily="18" charset="0"/>
              </a:rPr>
              <a:t>In this unit, you will learn:  </a:t>
            </a:r>
            <a:endParaRPr lang="en-US" altLang="zh-CN" sz="2000" dirty="0">
              <a:solidFill>
                <a:srgbClr val="FF0000"/>
              </a:solidFill>
              <a:latin typeface="Times New Roman" panose="02020603050405020304" pitchFamily="18" charset="0"/>
              <a:cs typeface="Times New Roman" panose="02020603050405020304" pitchFamily="18" charset="0"/>
            </a:endParaRPr>
          </a:p>
          <a:p>
            <a:pPr>
              <a:buNone/>
            </a:pPr>
            <a:endParaRPr lang="zh-CN" altLang="zh-CN" sz="2000" dirty="0">
              <a:solidFill>
                <a:srgbClr val="FF0000"/>
              </a:solidFill>
              <a:latin typeface="Times New Roman" panose="02020603050405020304" pitchFamily="18" charset="0"/>
              <a:cs typeface="Times New Roman" panose="02020603050405020304" pitchFamily="18" charset="0"/>
            </a:endParaRPr>
          </a:p>
          <a:p>
            <a:r>
              <a:rPr lang="en-US" altLang="zh-CN" sz="2000" b="0" dirty="0">
                <a:solidFill>
                  <a:srgbClr val="282917"/>
                </a:solidFill>
                <a:latin typeface="Times New Roman" panose="02020603050405020304" pitchFamily="18" charset="0"/>
                <a:cs typeface="Times New Roman" panose="02020603050405020304" pitchFamily="18" charset="0"/>
              </a:rPr>
              <a:t>the connotation of an advertising copy</a:t>
            </a:r>
            <a:endParaRPr lang="en-US" altLang="zh-CN" sz="2000" b="0" dirty="0">
              <a:solidFill>
                <a:srgbClr val="282917"/>
              </a:solidFill>
              <a:latin typeface="Times New Roman" panose="02020603050405020304" pitchFamily="18" charset="0"/>
              <a:cs typeface="Times New Roman" panose="02020603050405020304" pitchFamily="18" charset="0"/>
            </a:endParaRPr>
          </a:p>
          <a:p>
            <a:r>
              <a:rPr lang="en-US" altLang="zh-CN" sz="2000" b="0" dirty="0">
                <a:solidFill>
                  <a:srgbClr val="282917"/>
                </a:solidFill>
                <a:latin typeface="Times New Roman" panose="02020603050405020304" pitchFamily="18" charset="0"/>
                <a:cs typeface="Times New Roman" panose="02020603050405020304" pitchFamily="18" charset="0"/>
              </a:rPr>
              <a:t>the form and structure of an advertising copy ; </a:t>
            </a:r>
            <a:endParaRPr lang="en-US" altLang="zh-CN" sz="2000" b="0" dirty="0">
              <a:solidFill>
                <a:srgbClr val="282917"/>
              </a:solidFill>
              <a:latin typeface="Times New Roman" panose="02020603050405020304" pitchFamily="18" charset="0"/>
              <a:cs typeface="Times New Roman" panose="02020603050405020304" pitchFamily="18" charset="0"/>
            </a:endParaRPr>
          </a:p>
          <a:p>
            <a:r>
              <a:rPr lang="en-US" altLang="zh-CN" sz="2000" b="0" dirty="0">
                <a:solidFill>
                  <a:srgbClr val="282917"/>
                </a:solidFill>
                <a:latin typeface="Times New Roman" panose="02020603050405020304" pitchFamily="18" charset="0"/>
                <a:cs typeface="Times New Roman" panose="02020603050405020304" pitchFamily="18" charset="0"/>
              </a:rPr>
              <a:t>how to apply some useful expressions in practice;</a:t>
            </a:r>
            <a:endParaRPr lang="en-US" altLang="zh-CN" sz="2000" b="0" dirty="0">
              <a:solidFill>
                <a:srgbClr val="282917"/>
              </a:solidFill>
              <a:latin typeface="Times New Roman" panose="02020603050405020304" pitchFamily="18" charset="0"/>
              <a:cs typeface="Times New Roman" panose="02020603050405020304" pitchFamily="18" charset="0"/>
            </a:endParaRPr>
          </a:p>
          <a:p>
            <a:r>
              <a:rPr lang="en-US" altLang="zh-CN" sz="2000" b="0" dirty="0">
                <a:solidFill>
                  <a:srgbClr val="282917"/>
                </a:solidFill>
                <a:latin typeface="Times New Roman" panose="02020603050405020304" pitchFamily="18" charset="0"/>
                <a:cs typeface="Times New Roman" panose="02020603050405020304" pitchFamily="18" charset="0"/>
              </a:rPr>
              <a:t>how to write an advertising copy with complete content and effective language.</a:t>
            </a:r>
            <a:endParaRPr lang="en-US" altLang="zh-CN" sz="2000" b="0" dirty="0">
              <a:solidFill>
                <a:srgbClr val="282917"/>
              </a:solidFill>
              <a:latin typeface="Times New Roman" panose="02020603050405020304" pitchFamily="18" charset="0"/>
              <a:cs typeface="Times New Roman" panose="02020603050405020304" pitchFamily="18" charset="0"/>
            </a:endParaRPr>
          </a:p>
          <a:p>
            <a:r>
              <a:rPr lang="zh-CN" altLang="zh-CN" sz="2000" b="0" dirty="0">
                <a:solidFill>
                  <a:srgbClr val="282917"/>
                </a:solidFill>
                <a:latin typeface="Times New Roman" panose="02020603050405020304" pitchFamily="18" charset="0"/>
                <a:cs typeface="Times New Roman" panose="02020603050405020304" pitchFamily="18" charset="0"/>
              </a:rPr>
              <a:t>the workplace requirements and ethics for writing product advertising copies.</a:t>
            </a:r>
            <a:endParaRPr lang="zh-CN"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b="0" dirty="0">
                <a:latin typeface="Times New Roman" panose="02020603050405020304" pitchFamily="18" charset="0"/>
                <a:cs typeface="Times New Roman" panose="02020603050405020304" pitchFamily="18" charset="0"/>
              </a:rPr>
              <a:t>         </a:t>
            </a:r>
            <a:endParaRPr lang="en-US" altLang="zh-CN" b="0" dirty="0">
              <a:latin typeface="Times New Roman" panose="02020603050405020304" pitchFamily="18" charset="0"/>
              <a:ea typeface="Times New Roman" panose="02020603050405020304" pitchFamily="18" charset="0"/>
            </a:endParaRPr>
          </a:p>
        </p:txBody>
      </p:sp>
      <p:sp>
        <p:nvSpPr>
          <p:cNvPr id="4099" name="标题 1"/>
          <p:cNvSpPr>
            <a:spLocks noGrp="1"/>
          </p:cNvSpPr>
          <p:nvPr>
            <p:ph type="title"/>
          </p:nvPr>
        </p:nvSpPr>
        <p:spPr>
          <a:xfrm>
            <a:off x="1185863" y="174625"/>
            <a:ext cx="7958137" cy="1011238"/>
          </a:xfrm>
        </p:spPr>
        <p:txBody>
          <a:bodyPr vert="horz" wrap="square" lIns="91440" tIns="45720" rIns="91440" bIns="45720" anchor="ctr" anchorCtr="0"/>
          <a:p>
            <a:r>
              <a:rPr lang="en-US" altLang="zh-CN" dirty="0">
                <a:solidFill>
                  <a:srgbClr val="282917"/>
                </a:solidFill>
                <a:latin typeface="Times New Roman" panose="02020603050405020304" pitchFamily="18" charset="0"/>
                <a:cs typeface="Times New Roman" panose="02020603050405020304" pitchFamily="18" charset="0"/>
              </a:rPr>
              <a:t>Ⅰ. Learning Objectives</a:t>
            </a:r>
            <a:endParaRPr lang="zh-CN" altLang="en-US" dirty="0"/>
          </a:p>
        </p:txBody>
      </p:sp>
    </p:spTree>
  </p:cSld>
  <p:clrMapOvr>
    <a:masterClrMapping/>
  </p:clrMapOvr>
  <p:transition>
    <p:sndAc>
      <p:stSnd>
        <p:snd r:embed="rId1" name="camera.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内容占位符 2"/>
          <p:cNvSpPr>
            <a:spLocks noGrp="1"/>
          </p:cNvSpPr>
          <p:nvPr>
            <p:ph idx="1"/>
          </p:nvPr>
        </p:nvSpPr>
        <p:spPr>
          <a:xfrm>
            <a:off x="1047750" y="633413"/>
            <a:ext cx="8096250" cy="5124450"/>
          </a:xfrm>
        </p:spPr>
        <p:txBody>
          <a:bodyPr vert="horz" wrap="square" lIns="91440" tIns="45720" rIns="91440" bIns="45720" anchor="t" anchorCtr="0"/>
          <a:p>
            <a:pPr>
              <a:buNone/>
            </a:pPr>
            <a:endParaRPr lang="en-US" altLang="zh-CN" dirty="0">
              <a:latin typeface="Times New Roman" panose="02020603050405020304" pitchFamily="18" charset="0"/>
              <a:cs typeface="Times New Roman" panose="02020603050405020304" pitchFamily="18" charset="0"/>
            </a:endParaRPr>
          </a:p>
          <a:p>
            <a:pPr>
              <a:buNone/>
            </a:pPr>
            <a:r>
              <a:rPr lang="en-US" altLang="zh-CN" sz="2000" dirty="0">
                <a:solidFill>
                  <a:srgbClr val="282917"/>
                </a:solidFill>
                <a:latin typeface="Times New Roman" panose="02020603050405020304" pitchFamily="18" charset="0"/>
                <a:cs typeface="Times New Roman" panose="02020603050405020304" pitchFamily="18" charset="0"/>
              </a:rPr>
              <a:t>2.	Sentence Structures</a:t>
            </a:r>
            <a:endParaRPr lang="en-US" altLang="zh-CN" sz="200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1</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Wouldn’t it be magic to have it?  </a:t>
            </a:r>
            <a:r>
              <a:rPr lang="zh-CN" altLang="en-US" sz="2000" b="0" dirty="0">
                <a:solidFill>
                  <a:schemeClr val="tx1"/>
                </a:solidFill>
                <a:latin typeface="Times New Roman" panose="02020603050405020304" pitchFamily="18" charset="0"/>
              </a:rPr>
              <a:t>拥有它岂不很美好？</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be magic to…  ……</a:t>
            </a:r>
            <a:r>
              <a:rPr lang="zh-CN" altLang="en-US" sz="2000" b="0" dirty="0">
                <a:solidFill>
                  <a:schemeClr val="tx1"/>
                </a:solidFill>
                <a:latin typeface="Times New Roman" panose="02020603050405020304" pitchFamily="18" charset="0"/>
              </a:rPr>
              <a:t>神奇</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e.g. Wouldn’t it be magic to have a car which runs on neither conventional gas nor electric power?</a:t>
            </a:r>
            <a:r>
              <a:rPr lang="zh-CN" altLang="en-US" sz="2000" b="0" dirty="0">
                <a:solidFill>
                  <a:schemeClr val="tx1"/>
                </a:solidFill>
                <a:latin typeface="Times New Roman" panose="02020603050405020304" pitchFamily="18" charset="0"/>
              </a:rPr>
              <a:t>拥有一辆不需要用常规天然气或电能的车岂不很神奇？</a:t>
            </a:r>
            <a:endParaRPr lang="zh-CN" altLang="en-US" sz="2000" b="0" dirty="0">
              <a:solidFill>
                <a:schemeClr val="tx1"/>
              </a:solidFill>
              <a:latin typeface="Times New Roman" panose="02020603050405020304" pitchFamily="18" charset="0"/>
            </a:endParaRPr>
          </a:p>
          <a:p>
            <a:pPr>
              <a:buNone/>
            </a:pP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2</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Just imagine convenience this transit offers.  </a:t>
            </a:r>
            <a:r>
              <a:rPr lang="zh-CN" altLang="en-US" sz="2000" b="0" dirty="0">
                <a:solidFill>
                  <a:schemeClr val="tx1"/>
                </a:solidFill>
                <a:latin typeface="Times New Roman" panose="02020603050405020304" pitchFamily="18" charset="0"/>
              </a:rPr>
              <a:t>想象一下这种改变带来的便利。</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just imagine…</a:t>
            </a:r>
            <a:r>
              <a:rPr lang="zh-CN" altLang="en-US" sz="2000" b="0" dirty="0">
                <a:solidFill>
                  <a:schemeClr val="tx1"/>
                </a:solidFill>
                <a:latin typeface="Times New Roman" panose="02020603050405020304" pitchFamily="18" charset="0"/>
              </a:rPr>
              <a:t>想象一下</a:t>
            </a:r>
            <a:r>
              <a:rPr lang="en-US" altLang="zh-CN" sz="2000" b="0" dirty="0">
                <a:solidFill>
                  <a:schemeClr val="tx1"/>
                </a:solidFill>
                <a:latin typeface="Times New Roman" panose="02020603050405020304" pitchFamily="18" charset="0"/>
              </a:rPr>
              <a:t>……</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e.g. Just imagine the romance &amp; personal creativity potential this transit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offers.</a:t>
            </a:r>
            <a:endParaRPr lang="en-US" altLang="zh-CN"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想象一下这种改变带来的浪漫和个人的创造潜力吧。</a:t>
            </a:r>
            <a:endParaRPr lang="en-US" altLang="zh-CN" sz="2000" b="0" dirty="0">
              <a:solidFill>
                <a:schemeClr val="tx1"/>
              </a:solidFill>
              <a:latin typeface="Times New Roman" panose="02020603050405020304" pitchFamily="18" charset="0"/>
              <a:cs typeface="Times New Roman" panose="02020603050405020304" pitchFamily="18" charset="0"/>
            </a:endParaRPr>
          </a:p>
          <a:p>
            <a:pPr>
              <a:buNone/>
            </a:pPr>
            <a:endParaRPr lang="zh-CN" altLang="en-US" sz="200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p:cNvSpPr>
          <p:nvPr>
            <p:ph type="title"/>
          </p:nvPr>
        </p:nvSpPr>
        <p:spPr/>
        <p:txBody>
          <a:bodyPr vert="horz" wrap="square" lIns="91440" tIns="45720" rIns="91440" bIns="45720" anchor="ctr" anchorCtr="0"/>
          <a:p>
            <a:endParaRPr lang="zh-CN" altLang="en-US" dirty="0"/>
          </a:p>
        </p:txBody>
      </p:sp>
      <p:sp>
        <p:nvSpPr>
          <p:cNvPr id="23555" name="Rectangle 3"/>
          <p:cNvSpPr>
            <a:spLocks noGrp="1"/>
          </p:cNvSpPr>
          <p:nvPr>
            <p:ph idx="1"/>
          </p:nvPr>
        </p:nvSpPr>
        <p:spPr/>
        <p:txBody>
          <a:bodyPr vert="horz" wrap="square" lIns="91440" tIns="45720" rIns="91440" bIns="45720" anchor="t" anchorCtr="0"/>
          <a:p>
            <a:pPr>
              <a:lnSpc>
                <a:spcPct val="80000"/>
              </a:lnSpc>
              <a:buNone/>
            </a:pP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3</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Compared with other products, our products has the following advantages. </a:t>
            </a:r>
            <a:endParaRPr lang="en-US" altLang="zh-CN" sz="2000" b="0" dirty="0">
              <a:solidFill>
                <a:schemeClr val="tx1"/>
              </a:solidFill>
              <a:latin typeface="Times New Roman" panose="02020603050405020304" pitchFamily="18" charset="0"/>
            </a:endParaRPr>
          </a:p>
          <a:p>
            <a:pPr>
              <a:lnSpc>
                <a:spcPct val="80000"/>
              </a:lnSpc>
              <a:buNone/>
            </a:pPr>
            <a:r>
              <a:rPr lang="zh-CN" altLang="en-US" sz="2000" b="0" dirty="0">
                <a:solidFill>
                  <a:schemeClr val="tx1"/>
                </a:solidFill>
                <a:latin typeface="Times New Roman" panose="02020603050405020304" pitchFamily="18" charset="0"/>
              </a:rPr>
              <a:t>          跟其他产品相比，我们的产品具有以下优势。</a:t>
            </a:r>
            <a:endParaRPr lang="zh-CN" altLang="en-US"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compared with other products</a:t>
            </a:r>
            <a:r>
              <a:rPr lang="zh-CN" altLang="en-US" sz="2000" b="0" dirty="0">
                <a:solidFill>
                  <a:schemeClr val="tx1"/>
                </a:solidFill>
                <a:latin typeface="Times New Roman" panose="02020603050405020304" pitchFamily="18" charset="0"/>
              </a:rPr>
              <a:t>跟其他产品相比，</a:t>
            </a:r>
            <a:endParaRPr lang="zh-CN" altLang="en-US"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e.g. Compared with other products, our products has the advantage of quality and price.</a:t>
            </a:r>
            <a:endParaRPr lang="en-US" altLang="zh-CN" sz="2000" b="0" dirty="0">
              <a:solidFill>
                <a:schemeClr val="tx1"/>
              </a:solidFill>
              <a:latin typeface="Times New Roman" panose="02020603050405020304" pitchFamily="18" charset="0"/>
            </a:endParaRPr>
          </a:p>
          <a:p>
            <a:pPr>
              <a:lnSpc>
                <a:spcPct val="80000"/>
              </a:lnSpc>
              <a:buNone/>
            </a:pPr>
            <a:r>
              <a:rPr lang="zh-CN" altLang="en-US" sz="2000" b="0" dirty="0">
                <a:solidFill>
                  <a:schemeClr val="tx1"/>
                </a:solidFill>
                <a:latin typeface="Times New Roman" panose="02020603050405020304" pitchFamily="18" charset="0"/>
              </a:rPr>
              <a:t>           跟其他产品相比， 我们的产品在价格和质量上有优势。</a:t>
            </a:r>
            <a:endParaRPr lang="zh-CN" altLang="en-US" sz="2000" b="0" dirty="0">
              <a:solidFill>
                <a:schemeClr val="tx1"/>
              </a:solidFill>
              <a:latin typeface="Times New Roman" panose="02020603050405020304" pitchFamily="18" charset="0"/>
            </a:endParaRPr>
          </a:p>
          <a:p>
            <a:pPr>
              <a:lnSpc>
                <a:spcPct val="80000"/>
              </a:lnSpc>
              <a:buNone/>
            </a:pPr>
            <a:endParaRPr lang="zh-CN" altLang="en-US" sz="2000" b="0" dirty="0">
              <a:solidFill>
                <a:schemeClr val="tx1"/>
              </a:solidFill>
              <a:latin typeface="Times New Roman" panose="02020603050405020304" pitchFamily="18" charset="0"/>
            </a:endParaRPr>
          </a:p>
          <a:p>
            <a:pPr>
              <a:lnSpc>
                <a:spcPct val="80000"/>
              </a:lnSpc>
              <a:buNone/>
            </a:pP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4</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A discount of 2 percent on the total value will be granted. </a:t>
            </a:r>
            <a:endParaRPr lang="en-US" altLang="zh-CN" sz="2000" b="0" dirty="0">
              <a:solidFill>
                <a:schemeClr val="tx1"/>
              </a:solidFill>
              <a:latin typeface="Times New Roman" panose="02020603050405020304" pitchFamily="18" charset="0"/>
            </a:endParaRPr>
          </a:p>
          <a:p>
            <a:pPr>
              <a:lnSpc>
                <a:spcPct val="80000"/>
              </a:lnSpc>
              <a:buNone/>
            </a:pPr>
            <a:r>
              <a:rPr lang="zh-CN" altLang="en-US" sz="2000" b="0" dirty="0">
                <a:solidFill>
                  <a:schemeClr val="tx1"/>
                </a:solidFill>
                <a:latin typeface="Times New Roman" panose="02020603050405020304" pitchFamily="18" charset="0"/>
              </a:rPr>
              <a:t>         贵方将享受货物总值百分二的折扣。 </a:t>
            </a:r>
            <a:endParaRPr lang="zh-CN" altLang="en-US"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A discount of …   ……</a:t>
            </a:r>
            <a:r>
              <a:rPr lang="zh-CN" altLang="en-US" sz="2000" b="0" dirty="0">
                <a:solidFill>
                  <a:schemeClr val="tx1"/>
                </a:solidFill>
                <a:latin typeface="Times New Roman" panose="02020603050405020304" pitchFamily="18" charset="0"/>
              </a:rPr>
              <a:t>折扣</a:t>
            </a:r>
            <a:endParaRPr lang="zh-CN" altLang="en-US"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e.g. A discount of 3 percent on the total value will be granted if you could make payment within 5 days of delivery. </a:t>
            </a:r>
            <a:endParaRPr lang="en-US" altLang="zh-CN" sz="2000" b="0" dirty="0">
              <a:solidFill>
                <a:schemeClr val="tx1"/>
              </a:solidFill>
              <a:latin typeface="Times New Roman" panose="02020603050405020304" pitchFamily="18" charset="0"/>
            </a:endParaRPr>
          </a:p>
          <a:p>
            <a:pPr>
              <a:lnSpc>
                <a:spcPct val="80000"/>
              </a:lnSpc>
              <a:buNone/>
            </a:pPr>
            <a:r>
              <a:rPr lang="zh-CN" altLang="en-US" sz="2000" b="0" dirty="0">
                <a:solidFill>
                  <a:schemeClr val="tx1"/>
                </a:solidFill>
                <a:latin typeface="Times New Roman" panose="02020603050405020304" pitchFamily="18" charset="0"/>
              </a:rPr>
              <a:t>             如果贵方能够在交货后</a:t>
            </a:r>
            <a:r>
              <a:rPr lang="en-US" altLang="zh-CN" sz="2000" b="0" dirty="0">
                <a:solidFill>
                  <a:schemeClr val="tx1"/>
                </a:solidFill>
                <a:latin typeface="Times New Roman" panose="02020603050405020304" pitchFamily="18" charset="0"/>
              </a:rPr>
              <a:t>5</a:t>
            </a:r>
            <a:r>
              <a:rPr lang="zh-CN" altLang="en-US" sz="2000" b="0" dirty="0">
                <a:solidFill>
                  <a:schemeClr val="tx1"/>
                </a:solidFill>
                <a:latin typeface="Times New Roman" panose="02020603050405020304" pitchFamily="18" charset="0"/>
              </a:rPr>
              <a:t>天内付款，将可以享受货物总价值百分之三的折扣。</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2"/>
          <p:cNvSpPr>
            <a:spLocks noGrp="1"/>
          </p:cNvSpPr>
          <p:nvPr>
            <p:ph type="title"/>
          </p:nvPr>
        </p:nvSpPr>
        <p:spPr/>
        <p:txBody>
          <a:bodyPr vert="horz" wrap="square" lIns="91440" tIns="45720" rIns="91440" bIns="45720" anchor="ctr" anchorCtr="0"/>
          <a:p>
            <a:endParaRPr lang="zh-CN" altLang="en-US" dirty="0"/>
          </a:p>
        </p:txBody>
      </p:sp>
      <p:sp>
        <p:nvSpPr>
          <p:cNvPr id="24579" name="Rectangle 3"/>
          <p:cNvSpPr>
            <a:spLocks noGrp="1"/>
          </p:cNvSpPr>
          <p:nvPr>
            <p:ph idx="1"/>
          </p:nvPr>
        </p:nvSpPr>
        <p:spPr/>
        <p:txBody>
          <a:bodyPr vert="horz" wrap="square" lIns="91440" tIns="45720" rIns="91440" bIns="45720" anchor="t" anchorCtr="0"/>
          <a:p>
            <a:pPr>
              <a:lnSpc>
                <a:spcPct val="80000"/>
              </a:lnSpc>
              <a:buNone/>
            </a:pP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5</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It will offer you most convenience and efficiency in your work.</a:t>
            </a:r>
            <a:r>
              <a:rPr lang="zh-CN" altLang="en-US" sz="2000" b="0" dirty="0">
                <a:solidFill>
                  <a:schemeClr val="tx1"/>
                </a:solidFill>
                <a:latin typeface="Times New Roman" panose="02020603050405020304" pitchFamily="18" charset="0"/>
              </a:rPr>
              <a:t>本产品将为你带来便利，提高你工作效率。</a:t>
            </a:r>
            <a:endParaRPr lang="zh-CN" altLang="en-US" sz="2000" b="0" dirty="0">
              <a:solidFill>
                <a:schemeClr val="tx1"/>
              </a:solidFill>
              <a:latin typeface="Times New Roman" panose="02020603050405020304" pitchFamily="18" charset="0"/>
            </a:endParaRPr>
          </a:p>
          <a:p>
            <a:pPr>
              <a:lnSpc>
                <a:spcPct val="80000"/>
              </a:lnSpc>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offer convenience and efficiency </a:t>
            </a:r>
            <a:r>
              <a:rPr lang="zh-CN" altLang="en-US" sz="2000" b="0" dirty="0">
                <a:solidFill>
                  <a:schemeClr val="tx1"/>
                </a:solidFill>
                <a:latin typeface="Times New Roman" panose="02020603050405020304" pitchFamily="18" charset="0"/>
              </a:rPr>
              <a:t>提供便利，提高效率</a:t>
            </a:r>
            <a:endParaRPr lang="zh-CN" altLang="en-US"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e.g. We are confident that the product will offer you most convenience and efficiency in your work.</a:t>
            </a:r>
            <a:r>
              <a:rPr lang="zh-CN" altLang="en-US" sz="2000" b="0" dirty="0">
                <a:solidFill>
                  <a:schemeClr val="tx1"/>
                </a:solidFill>
                <a:latin typeface="Times New Roman" panose="02020603050405020304" pitchFamily="18" charset="0"/>
              </a:rPr>
              <a:t>我们相信，该产品将为你带来便利，提高你工作效率。</a:t>
            </a:r>
            <a:endParaRPr lang="zh-CN" altLang="en-US" sz="2000" b="0" dirty="0">
              <a:solidFill>
                <a:schemeClr val="tx1"/>
              </a:solidFill>
              <a:latin typeface="Times New Roman" panose="02020603050405020304" pitchFamily="18" charset="0"/>
            </a:endParaRPr>
          </a:p>
          <a:p>
            <a:pPr>
              <a:lnSpc>
                <a:spcPct val="80000"/>
              </a:lnSpc>
              <a:buNone/>
            </a:pPr>
            <a:endParaRPr lang="zh-CN" altLang="en-US" sz="2000" b="0" dirty="0">
              <a:solidFill>
                <a:schemeClr val="tx1"/>
              </a:solidFill>
              <a:latin typeface="Times New Roman" panose="02020603050405020304" pitchFamily="18" charset="0"/>
            </a:endParaRPr>
          </a:p>
          <a:p>
            <a:pPr>
              <a:lnSpc>
                <a:spcPct val="80000"/>
              </a:lnSpc>
              <a:buNone/>
            </a:pP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6</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Remember this offer is only open for one day. </a:t>
            </a:r>
            <a:r>
              <a:rPr lang="zh-CN" altLang="en-US" sz="2000" b="0" dirty="0">
                <a:solidFill>
                  <a:schemeClr val="tx1"/>
                </a:solidFill>
                <a:latin typeface="Times New Roman" panose="02020603050405020304" pitchFamily="18" charset="0"/>
              </a:rPr>
              <a:t>此次报价有效期仅为期一天。</a:t>
            </a:r>
            <a:endParaRPr lang="zh-CN" altLang="en-US"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only open for …</a:t>
            </a:r>
            <a:r>
              <a:rPr lang="zh-CN" altLang="en-US" sz="2000" b="0" dirty="0">
                <a:solidFill>
                  <a:schemeClr val="tx1"/>
                </a:solidFill>
                <a:latin typeface="Times New Roman" panose="02020603050405020304" pitchFamily="18" charset="0"/>
              </a:rPr>
              <a:t>仅为期</a:t>
            </a:r>
            <a:r>
              <a:rPr lang="en-US" altLang="zh-CN" sz="2000" b="0" dirty="0">
                <a:solidFill>
                  <a:schemeClr val="tx1"/>
                </a:solidFill>
                <a:latin typeface="Times New Roman" panose="02020603050405020304" pitchFamily="18" charset="0"/>
              </a:rPr>
              <a:t>……</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e.g. Remember this offer is only open for one week. </a:t>
            </a:r>
            <a:r>
              <a:rPr lang="zh-CN" altLang="en-US" sz="2000" b="0" dirty="0">
                <a:solidFill>
                  <a:schemeClr val="tx1"/>
                </a:solidFill>
                <a:latin typeface="Times New Roman" panose="02020603050405020304" pitchFamily="18" charset="0"/>
              </a:rPr>
              <a:t>此次报价有效期仅为期一周。</a:t>
            </a:r>
            <a:endParaRPr lang="zh-CN" altLang="en-US" sz="2000" b="0" dirty="0">
              <a:solidFill>
                <a:schemeClr val="tx1"/>
              </a:solidFill>
              <a:latin typeface="Times New Roman" panose="02020603050405020304" pitchFamily="18" charset="0"/>
            </a:endParaRPr>
          </a:p>
          <a:p>
            <a:pPr>
              <a:lnSpc>
                <a:spcPct val="80000"/>
              </a:lnSpc>
              <a:buNone/>
            </a:pPr>
            <a:endParaRPr lang="zh-CN" altLang="en-US" sz="2000" b="0" dirty="0">
              <a:solidFill>
                <a:schemeClr val="tx1"/>
              </a:solidFill>
              <a:latin typeface="Times New Roman" panose="02020603050405020304" pitchFamily="18" charset="0"/>
            </a:endParaRPr>
          </a:p>
          <a:p>
            <a:pPr>
              <a:lnSpc>
                <a:spcPct val="80000"/>
              </a:lnSpc>
              <a:buNone/>
            </a:pP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7</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You can try our product free of charge. </a:t>
            </a:r>
            <a:r>
              <a:rPr lang="zh-CN" altLang="en-US" sz="2000" b="0" dirty="0">
                <a:solidFill>
                  <a:schemeClr val="tx1"/>
                </a:solidFill>
                <a:latin typeface="Times New Roman" panose="02020603050405020304" pitchFamily="18" charset="0"/>
              </a:rPr>
              <a:t>你可以免费试用本产品。</a:t>
            </a:r>
            <a:endParaRPr lang="zh-CN" altLang="en-US"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free of charge</a:t>
            </a:r>
            <a:r>
              <a:rPr lang="zh-CN" altLang="en-US" sz="2000" b="0" dirty="0">
                <a:solidFill>
                  <a:schemeClr val="tx1"/>
                </a:solidFill>
                <a:latin typeface="Times New Roman" panose="02020603050405020304" pitchFamily="18" charset="0"/>
              </a:rPr>
              <a:t>免费试用</a:t>
            </a:r>
            <a:endParaRPr lang="zh-CN" altLang="en-US"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e.g. You can try our product for one week free of charge. </a:t>
            </a:r>
            <a:r>
              <a:rPr lang="zh-CN" altLang="en-US" sz="2000" b="0" dirty="0">
                <a:solidFill>
                  <a:schemeClr val="tx1"/>
                </a:solidFill>
                <a:latin typeface="Times New Roman" panose="02020603050405020304" pitchFamily="18" charset="0"/>
              </a:rPr>
              <a:t>你可以免费试用本产品一周。</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ph type="title"/>
          </p:nvPr>
        </p:nvSpPr>
        <p:spPr/>
        <p:txBody>
          <a:bodyPr vert="horz" wrap="square" lIns="91440" tIns="45720" rIns="91440" bIns="45720" anchor="ctr" anchorCtr="0"/>
          <a:p>
            <a:endParaRPr lang="zh-CN" altLang="en-US" dirty="0"/>
          </a:p>
        </p:txBody>
      </p:sp>
      <p:sp>
        <p:nvSpPr>
          <p:cNvPr id="25603" name="Rectangle 3"/>
          <p:cNvSpPr>
            <a:spLocks noGrp="1"/>
          </p:cNvSpPr>
          <p:nvPr>
            <p:ph idx="1"/>
          </p:nvPr>
        </p:nvSpPr>
        <p:spPr/>
        <p:txBody>
          <a:bodyPr vert="horz" wrap="square" lIns="91440" tIns="45720" rIns="91440" bIns="45720" anchor="t" anchorCtr="0"/>
          <a:p>
            <a:pPr>
              <a:lnSpc>
                <a:spcPct val="80000"/>
              </a:lnSpc>
              <a:buNone/>
            </a:pP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8</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It is awarded super-quality certificate.</a:t>
            </a:r>
            <a:r>
              <a:rPr lang="zh-CN" altLang="en-US" sz="2000" b="0" dirty="0">
                <a:solidFill>
                  <a:schemeClr val="tx1"/>
                </a:solidFill>
                <a:latin typeface="Times New Roman" panose="02020603050405020304" pitchFamily="18" charset="0"/>
              </a:rPr>
              <a:t>本品荣获优质产品证书。  </a:t>
            </a:r>
            <a:endParaRPr lang="zh-CN" altLang="en-US"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be awarded… </a:t>
            </a:r>
            <a:r>
              <a:rPr lang="zh-CN" altLang="en-US" sz="2000" b="0" dirty="0">
                <a:solidFill>
                  <a:schemeClr val="tx1"/>
                </a:solidFill>
                <a:latin typeface="Times New Roman" panose="02020603050405020304" pitchFamily="18" charset="0"/>
              </a:rPr>
              <a:t>荣获</a:t>
            </a:r>
            <a:r>
              <a:rPr lang="en-US" altLang="zh-CN" sz="2000" b="0" dirty="0">
                <a:solidFill>
                  <a:schemeClr val="tx1"/>
                </a:solidFill>
                <a:latin typeface="Times New Roman" panose="02020603050405020304" pitchFamily="18" charset="0"/>
              </a:rPr>
              <a:t>……</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e.g. The product has been awarded super-quality certificate. </a:t>
            </a:r>
            <a:r>
              <a:rPr lang="zh-CN" altLang="en-US" sz="2000" b="0" dirty="0">
                <a:solidFill>
                  <a:schemeClr val="tx1"/>
                </a:solidFill>
                <a:latin typeface="Times New Roman" panose="02020603050405020304" pitchFamily="18" charset="0"/>
              </a:rPr>
              <a:t>该产品荣获优质产品证书。</a:t>
            </a:r>
            <a:endParaRPr lang="zh-CN" altLang="en-US" sz="2000" b="0" dirty="0">
              <a:solidFill>
                <a:schemeClr val="tx1"/>
              </a:solidFill>
              <a:latin typeface="Times New Roman" panose="02020603050405020304" pitchFamily="18" charset="0"/>
            </a:endParaRPr>
          </a:p>
          <a:p>
            <a:pPr>
              <a:lnSpc>
                <a:spcPct val="80000"/>
              </a:lnSpc>
              <a:buNone/>
            </a:pPr>
            <a:endParaRPr lang="zh-CN" altLang="en-US" sz="2000" b="0" dirty="0">
              <a:solidFill>
                <a:schemeClr val="tx1"/>
              </a:solidFill>
              <a:latin typeface="Times New Roman" panose="02020603050405020304" pitchFamily="18" charset="0"/>
            </a:endParaRPr>
          </a:p>
          <a:p>
            <a:pPr>
              <a:lnSpc>
                <a:spcPct val="80000"/>
              </a:lnSpc>
              <a:buNone/>
            </a:pP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9</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They are highly praised by customers. </a:t>
            </a:r>
            <a:r>
              <a:rPr lang="zh-CN" altLang="en-US" sz="2000" b="0" dirty="0">
                <a:solidFill>
                  <a:schemeClr val="tx1"/>
                </a:solidFill>
                <a:latin typeface="Times New Roman" panose="02020603050405020304" pitchFamily="18" charset="0"/>
              </a:rPr>
              <a:t>它们深受消费者好评。</a:t>
            </a:r>
            <a:endParaRPr lang="zh-CN" altLang="en-US"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be highly praised</a:t>
            </a:r>
            <a:r>
              <a:rPr lang="zh-CN" altLang="en-US" sz="2000" b="0" dirty="0">
                <a:solidFill>
                  <a:schemeClr val="tx1"/>
                </a:solidFill>
                <a:latin typeface="Times New Roman" panose="02020603050405020304" pitchFamily="18" charset="0"/>
              </a:rPr>
              <a:t>深受好评</a:t>
            </a:r>
            <a:endParaRPr lang="zh-CN" altLang="en-US"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e.g. The product is highly praised and appreciated by consuming public.</a:t>
            </a:r>
            <a:endParaRPr lang="zh-CN" altLang="en-US" sz="2000" b="0" dirty="0">
              <a:solidFill>
                <a:schemeClr val="tx1"/>
              </a:solidFill>
              <a:latin typeface="Times New Roman" panose="02020603050405020304" pitchFamily="18" charset="0"/>
            </a:endParaRPr>
          </a:p>
          <a:p>
            <a:pPr>
              <a:lnSpc>
                <a:spcPct val="80000"/>
              </a:lnSpc>
              <a:buNone/>
            </a:pPr>
            <a:r>
              <a:rPr lang="zh-CN" altLang="en-US" sz="2000" b="0" dirty="0">
                <a:solidFill>
                  <a:schemeClr val="tx1"/>
                </a:solidFill>
                <a:latin typeface="Times New Roman" panose="02020603050405020304" pitchFamily="18" charset="0"/>
              </a:rPr>
              <a:t>         该产品深受广大消费者好评。</a:t>
            </a:r>
            <a:endParaRPr lang="zh-CN" altLang="en-US" sz="2000" b="0" dirty="0">
              <a:solidFill>
                <a:schemeClr val="tx1"/>
              </a:solidFill>
              <a:latin typeface="Times New Roman" panose="02020603050405020304" pitchFamily="18" charset="0"/>
            </a:endParaRPr>
          </a:p>
          <a:p>
            <a:pPr>
              <a:lnSpc>
                <a:spcPct val="80000"/>
              </a:lnSpc>
              <a:buNone/>
            </a:pPr>
            <a:endParaRPr lang="zh-CN" altLang="en-US" sz="2000" b="0" dirty="0">
              <a:solidFill>
                <a:schemeClr val="tx1"/>
              </a:solidFill>
              <a:latin typeface="Times New Roman" panose="02020603050405020304" pitchFamily="18" charset="0"/>
            </a:endParaRPr>
          </a:p>
          <a:p>
            <a:pPr>
              <a:lnSpc>
                <a:spcPct val="80000"/>
              </a:lnSpc>
              <a:buNone/>
            </a:pP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10</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Its dimensions are 6 x 5 x 3cm, with a weight of around 1 kg.   </a:t>
            </a:r>
            <a:endParaRPr lang="en-US" altLang="zh-CN" sz="2000" b="0" dirty="0">
              <a:solidFill>
                <a:schemeClr val="tx1"/>
              </a:solidFill>
              <a:latin typeface="Times New Roman" panose="02020603050405020304" pitchFamily="18" charset="0"/>
            </a:endParaRPr>
          </a:p>
          <a:p>
            <a:pPr>
              <a:lnSpc>
                <a:spcPct val="80000"/>
              </a:lnSpc>
              <a:buNone/>
            </a:pPr>
            <a:r>
              <a:rPr lang="zh-CN" altLang="en-US" sz="2000" b="0" dirty="0">
                <a:solidFill>
                  <a:schemeClr val="tx1"/>
                </a:solidFill>
                <a:latin typeface="Times New Roman" panose="02020603050405020304" pitchFamily="18" charset="0"/>
              </a:rPr>
              <a:t>          其尺寸为</a:t>
            </a:r>
            <a:r>
              <a:rPr lang="en-US" altLang="zh-CN" sz="2000" b="0" dirty="0">
                <a:solidFill>
                  <a:schemeClr val="tx1"/>
                </a:solidFill>
                <a:latin typeface="Times New Roman" panose="02020603050405020304" pitchFamily="18" charset="0"/>
              </a:rPr>
              <a:t>6 x 5 x 3</a:t>
            </a:r>
            <a:r>
              <a:rPr lang="zh-CN" altLang="en-US" sz="2000" b="0" dirty="0">
                <a:solidFill>
                  <a:schemeClr val="tx1"/>
                </a:solidFill>
                <a:latin typeface="Times New Roman" panose="02020603050405020304" pitchFamily="18" charset="0"/>
              </a:rPr>
              <a:t>厘米 ，重</a:t>
            </a:r>
            <a:r>
              <a:rPr lang="en-US" altLang="zh-CN" sz="2000" b="0" dirty="0">
                <a:solidFill>
                  <a:schemeClr val="tx1"/>
                </a:solidFill>
                <a:latin typeface="Times New Roman" panose="02020603050405020304" pitchFamily="18" charset="0"/>
              </a:rPr>
              <a:t>1</a:t>
            </a:r>
            <a:r>
              <a:rPr lang="zh-CN" altLang="en-US" sz="2000" b="0" dirty="0">
                <a:solidFill>
                  <a:schemeClr val="tx1"/>
                </a:solidFill>
                <a:latin typeface="Times New Roman" panose="02020603050405020304" pitchFamily="18" charset="0"/>
              </a:rPr>
              <a:t>公斤。</a:t>
            </a:r>
            <a:endParaRPr lang="zh-CN" altLang="en-US"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dimensions </a:t>
            </a:r>
            <a:r>
              <a:rPr lang="zh-CN" altLang="en-US" sz="2000" b="0" dirty="0">
                <a:solidFill>
                  <a:schemeClr val="tx1"/>
                </a:solidFill>
                <a:latin typeface="Times New Roman" panose="02020603050405020304" pitchFamily="18" charset="0"/>
              </a:rPr>
              <a:t>尺寸</a:t>
            </a:r>
            <a:endParaRPr lang="zh-CN" altLang="en-US"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e.g. Its dimensions are 102 x 50 x 17.9 mm with a weight of around 140g. </a:t>
            </a:r>
            <a:endParaRPr lang="en-US" altLang="zh-CN" sz="2000" b="0" dirty="0">
              <a:solidFill>
                <a:schemeClr val="tx1"/>
              </a:solidFill>
              <a:latin typeface="Times New Roman" panose="02020603050405020304" pitchFamily="18" charset="0"/>
            </a:endParaRPr>
          </a:p>
          <a:p>
            <a:pPr>
              <a:lnSpc>
                <a:spcPct val="80000"/>
              </a:lnSpc>
              <a:buNone/>
            </a:pPr>
            <a:r>
              <a:rPr lang="zh-CN" altLang="en-US" sz="2000" b="0" dirty="0">
                <a:solidFill>
                  <a:schemeClr val="tx1"/>
                </a:solidFill>
                <a:latin typeface="Times New Roman" panose="02020603050405020304" pitchFamily="18" charset="0"/>
              </a:rPr>
              <a:t>           其尺寸为</a:t>
            </a:r>
            <a:r>
              <a:rPr lang="en-US" altLang="zh-CN" sz="2000" b="0" dirty="0">
                <a:solidFill>
                  <a:schemeClr val="tx1"/>
                </a:solidFill>
                <a:latin typeface="Times New Roman" panose="02020603050405020304" pitchFamily="18" charset="0"/>
              </a:rPr>
              <a:t>102 x 50 x 17.9 </a:t>
            </a:r>
            <a:r>
              <a:rPr lang="zh-CN" altLang="en-US" sz="2000" b="0" dirty="0">
                <a:solidFill>
                  <a:schemeClr val="tx1"/>
                </a:solidFill>
                <a:latin typeface="Times New Roman" panose="02020603050405020304" pitchFamily="18" charset="0"/>
              </a:rPr>
              <a:t>毫米，重</a:t>
            </a:r>
            <a:r>
              <a:rPr lang="en-US" altLang="zh-CN" sz="2000" b="0" dirty="0">
                <a:solidFill>
                  <a:schemeClr val="tx1"/>
                </a:solidFill>
                <a:latin typeface="Times New Roman" panose="02020603050405020304" pitchFamily="18" charset="0"/>
              </a:rPr>
              <a:t>140</a:t>
            </a:r>
            <a:r>
              <a:rPr lang="zh-CN" altLang="en-US" sz="2000" b="0" dirty="0">
                <a:solidFill>
                  <a:schemeClr val="tx1"/>
                </a:solidFill>
                <a:latin typeface="Times New Roman" panose="02020603050405020304" pitchFamily="18" charset="0"/>
              </a:rPr>
              <a:t>克。</a:t>
            </a:r>
            <a:endParaRPr lang="zh-CN" altLang="en-US" sz="2000" b="0" dirty="0">
              <a:solidFill>
                <a:schemeClr val="tx1"/>
              </a:solidFill>
              <a:latin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transition>
    <p:sndAc>
      <p:stSnd>
        <p:snd r:embed="rId1" name="camera.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Ⅴ Strategy </a:t>
            </a:r>
            <a:endParaRPr kumimoji="0" lang="zh-CN" altLang="en-US"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pic>
        <p:nvPicPr>
          <p:cNvPr id="26627" name="Picture 15" descr="照1"/>
          <p:cNvPicPr>
            <a:picLocks noChangeAspect="1"/>
          </p:cNvPicPr>
          <p:nvPr/>
        </p:nvPicPr>
        <p:blipFill>
          <a:blip r:embed="rId1"/>
          <a:stretch>
            <a:fillRect/>
          </a:stretch>
        </p:blipFill>
        <p:spPr>
          <a:xfrm>
            <a:off x="0" y="457200"/>
            <a:ext cx="247650" cy="314325"/>
          </a:xfrm>
          <a:prstGeom prst="rect">
            <a:avLst/>
          </a:prstGeom>
          <a:noFill/>
          <a:ln w="9525">
            <a:noFill/>
          </a:ln>
        </p:spPr>
      </p:pic>
      <p:sp>
        <p:nvSpPr>
          <p:cNvPr id="26628" name="AutoShape 14"/>
          <p:cNvSpPr/>
          <p:nvPr/>
        </p:nvSpPr>
        <p:spPr>
          <a:xfrm>
            <a:off x="1214438" y="1120775"/>
            <a:ext cx="4802187" cy="444500"/>
          </a:xfrm>
          <a:prstGeom prst="roundRect">
            <a:avLst>
              <a:gd name="adj" fmla="val 16667"/>
            </a:avLst>
          </a:prstGeom>
          <a:solidFill>
            <a:srgbClr val="FFFFFF"/>
          </a:solidFill>
          <a:ln w="6350" cap="flat" cmpd="sng">
            <a:solidFill>
              <a:srgbClr val="000000"/>
            </a:solidFill>
            <a:prstDash val="sysDot"/>
            <a:headEnd type="none" w="med" len="med"/>
            <a:tailEnd type="none" w="med" len="med"/>
          </a:ln>
        </p:spPr>
        <p:txBody>
          <a:bodyPr/>
          <a:p>
            <a:pPr indent="228600"/>
            <a:r>
              <a:rPr lang="en-US" altLang="zh-CN" sz="2000" i="1" dirty="0">
                <a:solidFill>
                  <a:srgbClr val="282917"/>
                </a:solidFill>
                <a:latin typeface="Times New Roman" panose="02020603050405020304" pitchFamily="18" charset="0"/>
                <a:cs typeface="Times New Roman" panose="02020603050405020304" pitchFamily="18" charset="0"/>
              </a:rPr>
              <a:t>Effective Product Advertising Copy </a:t>
            </a:r>
            <a:endParaRPr lang="en-US" altLang="zh-CN" sz="2000" i="1" dirty="0">
              <a:solidFill>
                <a:srgbClr val="282917"/>
              </a:solidFill>
              <a:latin typeface="Times New Roman" panose="02020603050405020304" pitchFamily="18" charset="0"/>
              <a:ea typeface="Times New Roman" panose="02020603050405020304" pitchFamily="18" charset="0"/>
            </a:endParaRPr>
          </a:p>
        </p:txBody>
      </p:sp>
      <p:cxnSp>
        <p:nvCxnSpPr>
          <p:cNvPr id="26629" name="AutoShape 10"/>
          <p:cNvCxnSpPr/>
          <p:nvPr/>
        </p:nvCxnSpPr>
        <p:spPr>
          <a:xfrm>
            <a:off x="1509713" y="2535238"/>
            <a:ext cx="1035050" cy="0"/>
          </a:xfrm>
          <a:prstGeom prst="straightConnector1">
            <a:avLst/>
          </a:prstGeom>
          <a:ln w="9525" cap="rnd" cmpd="sng">
            <a:solidFill>
              <a:srgbClr val="000000"/>
            </a:solidFill>
            <a:prstDash val="sysDot"/>
            <a:headEnd type="none" w="med" len="med"/>
            <a:tailEnd type="none" w="med" len="med"/>
          </a:ln>
        </p:spPr>
      </p:cxnSp>
      <p:cxnSp>
        <p:nvCxnSpPr>
          <p:cNvPr id="26630" name="AutoShape 13"/>
          <p:cNvCxnSpPr/>
          <p:nvPr/>
        </p:nvCxnSpPr>
        <p:spPr>
          <a:xfrm>
            <a:off x="1533525" y="1555750"/>
            <a:ext cx="12700" cy="3957638"/>
          </a:xfrm>
          <a:prstGeom prst="straightConnector1">
            <a:avLst/>
          </a:prstGeom>
          <a:ln w="9525" cap="rnd" cmpd="sng">
            <a:solidFill>
              <a:srgbClr val="000000"/>
            </a:solidFill>
            <a:prstDash val="sysDot"/>
            <a:headEnd type="none" w="med" len="med"/>
            <a:tailEnd type="none" w="med" len="med"/>
          </a:ln>
        </p:spPr>
      </p:cxnSp>
      <p:sp>
        <p:nvSpPr>
          <p:cNvPr id="26631" name="Rectangle 16"/>
          <p:cNvSpPr/>
          <p:nvPr/>
        </p:nvSpPr>
        <p:spPr>
          <a:xfrm>
            <a:off x="0" y="0"/>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p>
            <a:pPr indent="266700"/>
            <a:r>
              <a:rPr lang="en-US" altLang="zh-CN" sz="1600" dirty="0">
                <a:latin typeface="Times New Roman" panose="02020603050405020304" pitchFamily="18" charset="0"/>
                <a:cs typeface="Times New Roman" panose="02020603050405020304" pitchFamily="18" charset="0"/>
              </a:rPr>
              <a:t>                                      </a:t>
            </a:r>
            <a:endParaRPr lang="en-US" altLang="zh-CN" dirty="0">
              <a:latin typeface="Arial" panose="020B0604020202020204" pitchFamily="34" charset="0"/>
            </a:endParaRPr>
          </a:p>
        </p:txBody>
      </p:sp>
      <p:sp>
        <p:nvSpPr>
          <p:cNvPr id="26632" name="Rectangle 17"/>
          <p:cNvSpPr/>
          <p:nvPr/>
        </p:nvSpPr>
        <p:spPr>
          <a:xfrm>
            <a:off x="0" y="7715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p>
            <a:pPr eaLnBrk="1" hangingPunct="1"/>
            <a:endParaRPr lang="zh-CN" altLang="en-US" dirty="0">
              <a:latin typeface="Arial" panose="020B0604020202020204" pitchFamily="34" charset="0"/>
            </a:endParaRPr>
          </a:p>
        </p:txBody>
      </p:sp>
      <p:cxnSp>
        <p:nvCxnSpPr>
          <p:cNvPr id="26633" name="AutoShape 7"/>
          <p:cNvCxnSpPr/>
          <p:nvPr/>
        </p:nvCxnSpPr>
        <p:spPr>
          <a:xfrm>
            <a:off x="1522413" y="3925888"/>
            <a:ext cx="930275" cy="0"/>
          </a:xfrm>
          <a:prstGeom prst="straightConnector1">
            <a:avLst/>
          </a:prstGeom>
          <a:ln w="9525" cap="rnd" cmpd="sng">
            <a:solidFill>
              <a:srgbClr val="000000"/>
            </a:solidFill>
            <a:prstDash val="sysDot"/>
            <a:headEnd type="none" w="med" len="med"/>
            <a:tailEnd type="none" w="med" len="med"/>
          </a:ln>
        </p:spPr>
      </p:cxnSp>
      <p:cxnSp>
        <p:nvCxnSpPr>
          <p:cNvPr id="26634" name="AutoShape 2"/>
          <p:cNvCxnSpPr/>
          <p:nvPr/>
        </p:nvCxnSpPr>
        <p:spPr>
          <a:xfrm>
            <a:off x="1558925" y="5495925"/>
            <a:ext cx="893763" cy="0"/>
          </a:xfrm>
          <a:prstGeom prst="straightConnector1">
            <a:avLst/>
          </a:prstGeom>
          <a:ln w="9525" cap="rnd" cmpd="sng">
            <a:solidFill>
              <a:srgbClr val="000000"/>
            </a:solidFill>
            <a:prstDash val="sysDot"/>
            <a:headEnd type="none" w="med" len="med"/>
            <a:tailEnd type="none" w="med" len="med"/>
          </a:ln>
        </p:spPr>
      </p:cxnSp>
      <p:sp>
        <p:nvSpPr>
          <p:cNvPr id="26635" name="_s1036"/>
          <p:cNvSpPr/>
          <p:nvPr/>
        </p:nvSpPr>
        <p:spPr>
          <a:xfrm>
            <a:off x="2465388" y="1577975"/>
            <a:ext cx="1371600" cy="147161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b="0" dirty="0">
                <a:latin typeface="Times New Roman" panose="02020603050405020304" pitchFamily="18" charset="0"/>
              </a:rPr>
              <a:t>Attractive headline </a:t>
            </a:r>
            <a:endParaRPr lang="en-US" altLang="zh-CN" b="0" dirty="0">
              <a:latin typeface="Times New Roman" panose="02020603050405020304" pitchFamily="18" charset="0"/>
            </a:endParaRPr>
          </a:p>
          <a:p>
            <a:pPr algn="just" eaLnBrk="1" hangingPunct="1"/>
            <a:r>
              <a:rPr lang="zh-CN" altLang="en-US" b="0" dirty="0">
                <a:latin typeface="Times New Roman" panose="02020603050405020304" pitchFamily="18" charset="0"/>
              </a:rPr>
              <a:t>有吸引力的标题</a:t>
            </a:r>
            <a:endParaRPr lang="zh-CN" altLang="en-US" dirty="0">
              <a:latin typeface="Arial" panose="020B0604020202020204" pitchFamily="34" charset="0"/>
            </a:endParaRPr>
          </a:p>
        </p:txBody>
      </p:sp>
      <p:sp>
        <p:nvSpPr>
          <p:cNvPr id="26636" name="_s1057"/>
          <p:cNvSpPr/>
          <p:nvPr/>
        </p:nvSpPr>
        <p:spPr>
          <a:xfrm>
            <a:off x="2452688" y="3260725"/>
            <a:ext cx="1420812" cy="126682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b="0" dirty="0">
                <a:latin typeface="Times New Roman" panose="02020603050405020304" pitchFamily="18" charset="0"/>
              </a:rPr>
              <a:t>Simple and clean headline </a:t>
            </a:r>
            <a:r>
              <a:rPr lang="zh-CN" altLang="en-US" b="0" dirty="0">
                <a:latin typeface="Times New Roman" panose="02020603050405020304" pitchFamily="18" charset="0"/>
              </a:rPr>
              <a:t>简洁标题</a:t>
            </a:r>
            <a:endParaRPr lang="zh-CN" altLang="en-US" b="0" dirty="0">
              <a:latin typeface="Times New Roman" panose="02020603050405020304" pitchFamily="18" charset="0"/>
            </a:endParaRPr>
          </a:p>
        </p:txBody>
      </p:sp>
      <p:sp>
        <p:nvSpPr>
          <p:cNvPr id="26637" name="_s1046"/>
          <p:cNvSpPr/>
          <p:nvPr/>
        </p:nvSpPr>
        <p:spPr>
          <a:xfrm>
            <a:off x="2452688" y="4840288"/>
            <a:ext cx="1433512" cy="1604962"/>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sz="1600" b="0" dirty="0">
                <a:latin typeface="Times New Roman" panose="02020603050405020304" pitchFamily="18" charset="0"/>
              </a:rPr>
              <a:t>Aiming at AIDA</a:t>
            </a:r>
            <a:endParaRPr lang="en-US" altLang="zh-CN" sz="1600" b="0" dirty="0">
              <a:latin typeface="Times New Roman" panose="02020603050405020304" pitchFamily="18" charset="0"/>
            </a:endParaRPr>
          </a:p>
          <a:p>
            <a:pPr algn="just" eaLnBrk="1" hangingPunct="1"/>
            <a:r>
              <a:rPr lang="zh-CN" altLang="en-US" sz="1600" b="0" dirty="0">
                <a:latin typeface="Times New Roman" panose="02020603050405020304" pitchFamily="18" charset="0"/>
              </a:rPr>
              <a:t>正文紧扣</a:t>
            </a:r>
            <a:r>
              <a:rPr lang="en-US" altLang="zh-CN" sz="1600" b="0" dirty="0">
                <a:latin typeface="Times New Roman" panose="02020603050405020304" pitchFamily="18" charset="0"/>
              </a:rPr>
              <a:t>AIDA(attention, interest, desire, action)</a:t>
            </a:r>
            <a:endParaRPr lang="en-US" altLang="zh-CN" sz="1600" b="0" dirty="0">
              <a:latin typeface="Times New Roman" panose="02020603050405020304" pitchFamily="18" charset="0"/>
            </a:endParaRPr>
          </a:p>
        </p:txBody>
      </p:sp>
      <p:sp>
        <p:nvSpPr>
          <p:cNvPr id="26638" name="_s1046"/>
          <p:cNvSpPr/>
          <p:nvPr/>
        </p:nvSpPr>
        <p:spPr>
          <a:xfrm>
            <a:off x="4024313" y="1646238"/>
            <a:ext cx="4997450" cy="1300162"/>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b="0" dirty="0">
                <a:latin typeface="Times New Roman" panose="02020603050405020304" pitchFamily="18" charset="0"/>
              </a:rPr>
              <a:t>Since people only buy two kinds of things: solutions to problems and good feelings. The headline should promise a benefit or provoke curiosity.</a:t>
            </a:r>
            <a:endParaRPr lang="en-US" altLang="zh-CN" b="0" dirty="0">
              <a:latin typeface="Times New Roman" panose="02020603050405020304" pitchFamily="18" charset="0"/>
            </a:endParaRPr>
          </a:p>
        </p:txBody>
      </p:sp>
      <p:sp>
        <p:nvSpPr>
          <p:cNvPr id="26639" name="_s1046"/>
          <p:cNvSpPr/>
          <p:nvPr/>
        </p:nvSpPr>
        <p:spPr>
          <a:xfrm>
            <a:off x="4070350" y="3225800"/>
            <a:ext cx="4964113" cy="125730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b="0" dirty="0">
                <a:latin typeface="Times New Roman" panose="02020603050405020304" pitchFamily="18" charset="0"/>
              </a:rPr>
              <a:t>Use certain words in headlines because they work, such as Free, New, Wanted, Now, Announcing, Win</a:t>
            </a:r>
            <a:r>
              <a:rPr lang="zh-CN" altLang="en-US" b="0" dirty="0">
                <a:latin typeface="Times New Roman" panose="02020603050405020304" pitchFamily="18" charset="0"/>
              </a:rPr>
              <a:t>，</a:t>
            </a:r>
            <a:r>
              <a:rPr lang="en-US" altLang="zh-CN" b="0" dirty="0">
                <a:latin typeface="Times New Roman" panose="02020603050405020304" pitchFamily="18" charset="0"/>
              </a:rPr>
              <a:t>Guarantee</a:t>
            </a:r>
            <a:r>
              <a:rPr lang="zh-CN" altLang="en-US" b="0" dirty="0">
                <a:latin typeface="Times New Roman" panose="02020603050405020304" pitchFamily="18" charset="0"/>
              </a:rPr>
              <a:t>， </a:t>
            </a:r>
            <a:r>
              <a:rPr lang="en-US" altLang="zh-CN" b="0" dirty="0">
                <a:latin typeface="Times New Roman" panose="02020603050405020304" pitchFamily="18" charset="0"/>
              </a:rPr>
              <a:t>Easy</a:t>
            </a:r>
            <a:r>
              <a:rPr lang="zh-CN" altLang="en-US" b="0" dirty="0">
                <a:latin typeface="Times New Roman" panose="02020603050405020304" pitchFamily="18" charset="0"/>
              </a:rPr>
              <a:t>，</a:t>
            </a:r>
            <a:r>
              <a:rPr lang="en-US" altLang="zh-CN" b="0" dirty="0">
                <a:latin typeface="Times New Roman" panose="02020603050405020304" pitchFamily="18" charset="0"/>
              </a:rPr>
              <a:t>Save</a:t>
            </a:r>
            <a:r>
              <a:rPr lang="zh-CN" altLang="en-US" b="0" dirty="0">
                <a:latin typeface="Times New Roman" panose="02020603050405020304" pitchFamily="18" charset="0"/>
              </a:rPr>
              <a:t>，</a:t>
            </a:r>
            <a:r>
              <a:rPr lang="en-US" altLang="zh-CN" b="0" dirty="0">
                <a:latin typeface="Times New Roman" panose="02020603050405020304" pitchFamily="18" charset="0"/>
              </a:rPr>
              <a:t>Breakthrough and Last.</a:t>
            </a:r>
            <a:endParaRPr lang="en-US" altLang="zh-CN" b="0" dirty="0">
              <a:latin typeface="Times New Roman" panose="02020603050405020304" pitchFamily="18" charset="0"/>
            </a:endParaRPr>
          </a:p>
        </p:txBody>
      </p:sp>
      <p:sp>
        <p:nvSpPr>
          <p:cNvPr id="26640" name="_s1046"/>
          <p:cNvSpPr/>
          <p:nvPr/>
        </p:nvSpPr>
        <p:spPr>
          <a:xfrm>
            <a:off x="4017963" y="4840288"/>
            <a:ext cx="4964112" cy="1604962"/>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b="0" dirty="0">
                <a:latin typeface="Times New Roman" panose="02020603050405020304" pitchFamily="18" charset="0"/>
              </a:rPr>
              <a:t>As a specific or more exact explanation of the headline</a:t>
            </a:r>
            <a:r>
              <a:rPr lang="zh-CN" altLang="en-US" b="0" dirty="0">
                <a:latin typeface="Times New Roman" panose="02020603050405020304" pitchFamily="18" charset="0"/>
              </a:rPr>
              <a:t>，</a:t>
            </a:r>
            <a:r>
              <a:rPr lang="en-US" altLang="zh-CN" b="0" dirty="0">
                <a:latin typeface="Times New Roman" panose="02020603050405020304" pitchFamily="18" charset="0"/>
              </a:rPr>
              <a:t>the text should aim to draw customer’s attention, arouse their interest and then grow desire, finally make them take action.</a:t>
            </a:r>
            <a:endParaRPr lang="en-US" altLang="zh-CN" b="0" dirty="0">
              <a:latin typeface="Times New Roman" panose="02020603050405020304" pitchFamily="18" charset="0"/>
            </a:endParaRPr>
          </a:p>
        </p:txBody>
      </p:sp>
    </p:spTree>
  </p:cSld>
  <p:clrMapOvr>
    <a:masterClrMapping/>
  </p:clrMapOvr>
  <p:transition>
    <p:sndAc>
      <p:stSnd>
        <p:snd r:embed="rId2" name="camera.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7650" name="AutoShape 13"/>
          <p:cNvCxnSpPr/>
          <p:nvPr/>
        </p:nvCxnSpPr>
        <p:spPr>
          <a:xfrm>
            <a:off x="1533525" y="1555750"/>
            <a:ext cx="12700" cy="3957638"/>
          </a:xfrm>
          <a:prstGeom prst="straightConnector1">
            <a:avLst/>
          </a:prstGeom>
          <a:ln w="9525" cap="rnd" cmpd="sng">
            <a:solidFill>
              <a:srgbClr val="000000"/>
            </a:solidFill>
            <a:prstDash val="sysDot"/>
            <a:headEnd type="none" w="med" len="med"/>
            <a:tailEnd type="none" w="med" len="med"/>
          </a:ln>
        </p:spPr>
      </p:cxnSp>
      <p:cxnSp>
        <p:nvCxnSpPr>
          <p:cNvPr id="27651" name="AutoShape 10"/>
          <p:cNvCxnSpPr/>
          <p:nvPr/>
        </p:nvCxnSpPr>
        <p:spPr>
          <a:xfrm>
            <a:off x="1533525" y="2489200"/>
            <a:ext cx="985838" cy="0"/>
          </a:xfrm>
          <a:prstGeom prst="straightConnector1">
            <a:avLst/>
          </a:prstGeom>
          <a:ln w="9525" cap="rnd" cmpd="sng">
            <a:solidFill>
              <a:srgbClr val="000000"/>
            </a:solidFill>
            <a:prstDash val="sysDot"/>
            <a:headEnd type="none" w="med" len="med"/>
            <a:tailEnd type="none" w="med" len="med"/>
          </a:ln>
        </p:spPr>
      </p:cxnSp>
      <p:cxnSp>
        <p:nvCxnSpPr>
          <p:cNvPr id="27652" name="AutoShape 10"/>
          <p:cNvCxnSpPr/>
          <p:nvPr/>
        </p:nvCxnSpPr>
        <p:spPr>
          <a:xfrm>
            <a:off x="1533525" y="3787775"/>
            <a:ext cx="1001713" cy="0"/>
          </a:xfrm>
          <a:prstGeom prst="straightConnector1">
            <a:avLst/>
          </a:prstGeom>
          <a:ln w="9525" cap="rnd" cmpd="sng">
            <a:solidFill>
              <a:srgbClr val="000000"/>
            </a:solidFill>
            <a:prstDash val="sysDot"/>
            <a:headEnd type="none" w="med" len="med"/>
            <a:tailEnd type="none" w="med" len="med"/>
          </a:ln>
        </p:spPr>
      </p:cxnSp>
      <p:cxnSp>
        <p:nvCxnSpPr>
          <p:cNvPr id="27653" name="AutoShape 10"/>
          <p:cNvCxnSpPr/>
          <p:nvPr/>
        </p:nvCxnSpPr>
        <p:spPr>
          <a:xfrm flipV="1">
            <a:off x="1541463" y="5513388"/>
            <a:ext cx="1001712" cy="19050"/>
          </a:xfrm>
          <a:prstGeom prst="straightConnector1">
            <a:avLst/>
          </a:prstGeom>
          <a:ln w="9525" cap="rnd" cmpd="sng">
            <a:solidFill>
              <a:srgbClr val="000000"/>
            </a:solidFill>
            <a:prstDash val="sysDot"/>
            <a:headEnd type="none" w="med" len="med"/>
            <a:tailEnd type="none" w="med" len="med"/>
          </a:ln>
        </p:spPr>
      </p:cxnSp>
      <p:sp>
        <p:nvSpPr>
          <p:cNvPr id="27654" name="_s1057"/>
          <p:cNvSpPr/>
          <p:nvPr/>
        </p:nvSpPr>
        <p:spPr>
          <a:xfrm>
            <a:off x="2481263" y="1793875"/>
            <a:ext cx="1408112" cy="126682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eaLnBrk="1" hangingPunct="1"/>
            <a:r>
              <a:rPr lang="en-US" altLang="zh-CN" b="0" dirty="0">
                <a:latin typeface="Times New Roman" panose="02020603050405020304" pitchFamily="18" charset="0"/>
              </a:rPr>
              <a:t>Highlight</a:t>
            </a:r>
            <a:r>
              <a:rPr lang="en-US" altLang="zh-CN" b="0" dirty="0">
                <a:latin typeface="Arial" panose="020B0604020202020204" pitchFamily="34" charset="0"/>
              </a:rPr>
              <a:t> </a:t>
            </a:r>
            <a:r>
              <a:rPr lang="en-US" altLang="zh-CN" b="0" dirty="0">
                <a:latin typeface="Times New Roman" panose="02020603050405020304" pitchFamily="18" charset="0"/>
              </a:rPr>
              <a:t>Benefits</a:t>
            </a:r>
            <a:endParaRPr lang="en-US" altLang="zh-CN" b="0" dirty="0">
              <a:latin typeface="Times New Roman" panose="02020603050405020304" pitchFamily="18" charset="0"/>
            </a:endParaRPr>
          </a:p>
          <a:p>
            <a:pPr eaLnBrk="1" hangingPunct="1"/>
            <a:r>
              <a:rPr lang="zh-CN" altLang="en-US" b="0" dirty="0">
                <a:latin typeface="Arial" panose="020B0604020202020204" pitchFamily="34" charset="0"/>
              </a:rPr>
              <a:t>突出好处</a:t>
            </a:r>
            <a:endParaRPr lang="zh-CN" altLang="en-US" b="0" dirty="0">
              <a:latin typeface="Arial" panose="020B0604020202020204" pitchFamily="34" charset="0"/>
            </a:endParaRPr>
          </a:p>
        </p:txBody>
      </p:sp>
      <p:sp>
        <p:nvSpPr>
          <p:cNvPr id="27655" name="_s1057"/>
          <p:cNvSpPr/>
          <p:nvPr/>
        </p:nvSpPr>
        <p:spPr>
          <a:xfrm>
            <a:off x="2468563" y="3260725"/>
            <a:ext cx="1420812" cy="126682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eaLnBrk="1" hangingPunct="1"/>
            <a:r>
              <a:rPr lang="en-US" altLang="zh-CN" b="0" dirty="0">
                <a:latin typeface="Times New Roman" panose="02020603050405020304" pitchFamily="18" charset="0"/>
              </a:rPr>
              <a:t>Distinguish</a:t>
            </a:r>
            <a:r>
              <a:rPr lang="en-US" altLang="zh-CN" b="0" dirty="0">
                <a:latin typeface="Arial" panose="020B0604020202020204" pitchFamily="34" charset="0"/>
              </a:rPr>
              <a:t> </a:t>
            </a:r>
            <a:r>
              <a:rPr lang="en-US" altLang="zh-CN" b="0" dirty="0">
                <a:latin typeface="Times New Roman" panose="02020603050405020304" pitchFamily="18" charset="0"/>
              </a:rPr>
              <a:t>Yourself</a:t>
            </a:r>
            <a:r>
              <a:rPr lang="zh-CN" altLang="en-US" b="0" dirty="0">
                <a:latin typeface="Arial" panose="020B0604020202020204" pitchFamily="34" charset="0"/>
              </a:rPr>
              <a:t>突出自己</a:t>
            </a:r>
            <a:endParaRPr lang="zh-CN" altLang="en-US" b="0" dirty="0">
              <a:latin typeface="Arial" panose="020B0604020202020204" pitchFamily="34" charset="0"/>
            </a:endParaRPr>
          </a:p>
        </p:txBody>
      </p:sp>
      <p:sp>
        <p:nvSpPr>
          <p:cNvPr id="27656" name="_s1057"/>
          <p:cNvSpPr/>
          <p:nvPr/>
        </p:nvSpPr>
        <p:spPr>
          <a:xfrm>
            <a:off x="2468563" y="4992688"/>
            <a:ext cx="1420812" cy="126682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eaLnBrk="1" hangingPunct="1"/>
            <a:r>
              <a:rPr lang="en-US" altLang="zh-CN" b="0" dirty="0">
                <a:latin typeface="Times New Roman" panose="02020603050405020304" pitchFamily="18" charset="0"/>
              </a:rPr>
              <a:t>Ask for the Sale</a:t>
            </a:r>
            <a:r>
              <a:rPr lang="en-US" altLang="zh-CN" b="0" dirty="0">
                <a:latin typeface="Arial" panose="020B0604020202020204" pitchFamily="34" charset="0"/>
              </a:rPr>
              <a:t> </a:t>
            </a:r>
            <a:endParaRPr lang="en-US" altLang="zh-CN" b="0" dirty="0">
              <a:latin typeface="Arial" panose="020B0604020202020204" pitchFamily="34" charset="0"/>
            </a:endParaRPr>
          </a:p>
          <a:p>
            <a:pPr eaLnBrk="1" hangingPunct="1"/>
            <a:r>
              <a:rPr lang="zh-CN" altLang="en-US" b="0" dirty="0">
                <a:latin typeface="Arial" panose="020B0604020202020204" pitchFamily="34" charset="0"/>
              </a:rPr>
              <a:t>呼吁购买</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27657" name="_s1046"/>
          <p:cNvSpPr/>
          <p:nvPr/>
        </p:nvSpPr>
        <p:spPr>
          <a:xfrm>
            <a:off x="4310063" y="1538288"/>
            <a:ext cx="4592637" cy="133985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b="0" dirty="0">
                <a:latin typeface="Times New Roman" panose="02020603050405020304" pitchFamily="18" charset="0"/>
              </a:rPr>
              <a:t>Prospective customers need to know how your product or service will enrich their lives. Motivate them to buy from you by addressing their needs, wants and the challenges they face. Provide a solution to their problems.</a:t>
            </a:r>
            <a:endParaRPr lang="en-US" altLang="zh-CN" b="0" dirty="0">
              <a:latin typeface="Times New Roman" panose="02020603050405020304" pitchFamily="18" charset="0"/>
            </a:endParaRPr>
          </a:p>
        </p:txBody>
      </p:sp>
      <p:sp>
        <p:nvSpPr>
          <p:cNvPr id="27658" name="_s1046"/>
          <p:cNvSpPr/>
          <p:nvPr/>
        </p:nvSpPr>
        <p:spPr>
          <a:xfrm>
            <a:off x="4313238" y="3182938"/>
            <a:ext cx="4589462" cy="1154112"/>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b="0" dirty="0">
                <a:latin typeface="Times New Roman" panose="02020603050405020304" pitchFamily="18" charset="0"/>
              </a:rPr>
              <a:t>To win over customers, you must explain how you outshine the competition and what you can offer that they can’t. Identify your unique selling proposition, which is what sets you apart.</a:t>
            </a:r>
            <a:endParaRPr lang="en-US" altLang="zh-CN" b="0" dirty="0">
              <a:latin typeface="Times New Roman" panose="02020603050405020304" pitchFamily="18" charset="0"/>
            </a:endParaRPr>
          </a:p>
        </p:txBody>
      </p:sp>
      <p:sp>
        <p:nvSpPr>
          <p:cNvPr id="27659" name="_s1046"/>
          <p:cNvSpPr/>
          <p:nvPr/>
        </p:nvSpPr>
        <p:spPr>
          <a:xfrm>
            <a:off x="4310063" y="5024438"/>
            <a:ext cx="4683125" cy="1128712"/>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b="0" dirty="0">
                <a:latin typeface="Times New Roman" panose="02020603050405020304" pitchFamily="18" charset="0"/>
              </a:rPr>
              <a:t>Even the most sparkling copy won’t result in a sale unless you ask for it. End your ad with a call to action, a statement that explains to the audience what you’d like them to do next.</a:t>
            </a:r>
            <a:endParaRPr lang="en-US" altLang="zh-CN" b="0" dirty="0">
              <a:latin typeface="Times New Roman" panose="02020603050405020304" pitchFamily="18" charset="0"/>
            </a:endParaRPr>
          </a:p>
        </p:txBody>
      </p:sp>
    </p:spTree>
  </p:cSld>
  <p:clrMapOvr>
    <a:masterClrMapping/>
  </p:clrMapOvr>
  <p:transition>
    <p:sndAc>
      <p:stSnd>
        <p:snd r:embed="rId1" name="camera.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20775" y="1031875"/>
            <a:ext cx="7820025" cy="7762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Practice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4 </a:t>
            </a:r>
            <a:b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Translate the following English sentences to Chinese and vice versa.</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b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1747" name="内容占位符 2"/>
          <p:cNvSpPr>
            <a:spLocks noGrp="1"/>
          </p:cNvSpPr>
          <p:nvPr>
            <p:ph idx="1"/>
          </p:nvPr>
        </p:nvSpPr>
        <p:spPr>
          <a:xfrm>
            <a:off x="1049338" y="1753870"/>
            <a:ext cx="7961313" cy="4606925"/>
          </a:xfrm>
        </p:spPr>
        <p:txBody>
          <a:bodyPr vert="horz" wrap="square" lIns="91440" tIns="45720" rIns="91440" bIns="45720" numCol="1" anchor="t" anchorCtr="0" compatLnSpc="1"/>
          <a:lstStyle/>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 </a:t>
            </a: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1.  </a:t>
            </a:r>
            <a:r>
              <a:rPr kumimoji="0" lang="en-US" altLang="zh-CN"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A discount of </a:t>
            </a: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2 percent on the total value will be granted if you could make payment within 15 days of delivery.</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（折扣）</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2.  Its </a:t>
            </a:r>
            <a:r>
              <a:rPr kumimoji="0" lang="en-US" altLang="zh-CN"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dimensions</a:t>
            </a: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 are 100 x 50 x 20 mm with a weight of around 140g. </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（尺寸）</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3.  We are one of the leading companies </a:t>
            </a:r>
            <a:r>
              <a:rPr kumimoji="0" lang="en-US" altLang="zh-CN"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specializing in </a:t>
            </a: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footwear making in Guangzhou.</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（专注）</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4.  Remember this offer is only </a:t>
            </a:r>
            <a:r>
              <a:rPr kumimoji="0" lang="en-US" altLang="zh-CN"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open</a:t>
            </a: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 for one week. </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（为期）</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5.  Our products are very </a:t>
            </a:r>
            <a:r>
              <a:rPr kumimoji="0" lang="en-US" altLang="zh-CN"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popular with</a:t>
            </a: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 customers in both domestic market and overseas market.</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（受欢迎，国内外）</a:t>
            </a:r>
            <a:endParaRPr kumimoji="0" lang="zh-CN"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p:txBody>
      </p:sp>
      <p:sp>
        <p:nvSpPr>
          <p:cNvPr id="30722" name="内容占位符 2"/>
          <p:cNvSpPr>
            <a:spLocks noGrp="1"/>
          </p:cNvSpPr>
          <p:nvPr/>
        </p:nvSpPr>
        <p:spPr>
          <a:xfrm>
            <a:off x="1030288" y="241712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457200" indent="-457200">
              <a:buFont typeface="+mj-lt"/>
              <a:buAutoNum type="arabicPeriod"/>
            </a:pPr>
            <a:r>
              <a:rPr lang="zh-CN" altLang="zh-CN" sz="2000" b="0" dirty="0">
                <a:latin typeface="Times New Roman" panose="02020603050405020304" pitchFamily="18" charset="0"/>
                <a:cs typeface="Times New Roman" panose="02020603050405020304" pitchFamily="18" charset="0"/>
              </a:rPr>
              <a:t>如果贵方能够在交货后</a:t>
            </a:r>
            <a:r>
              <a:rPr lang="en-US" altLang="zh-CN" sz="2000" b="0" dirty="0">
                <a:latin typeface="Times New Roman" panose="02020603050405020304" pitchFamily="18" charset="0"/>
                <a:cs typeface="Times New Roman" panose="02020603050405020304" pitchFamily="18" charset="0"/>
              </a:rPr>
              <a:t>15</a:t>
            </a:r>
            <a:r>
              <a:rPr lang="zh-CN" altLang="en-US" sz="2000" b="0" dirty="0">
                <a:latin typeface="Times New Roman" panose="02020603050405020304" pitchFamily="18" charset="0"/>
                <a:cs typeface="Times New Roman" panose="02020603050405020304" pitchFamily="18" charset="0"/>
              </a:rPr>
              <a:t>天内付款，将可以享受货物总价值百分之二的折扣。</a:t>
            </a:r>
            <a:endParaRPr lang="zh-CN" altLang="en-US" sz="2000" b="0" dirty="0">
              <a:latin typeface="Times New Roman" panose="02020603050405020304" pitchFamily="18" charset="0"/>
              <a:cs typeface="Times New Roman" panose="02020603050405020304" pitchFamily="18" charset="0"/>
            </a:endParaRPr>
          </a:p>
          <a:p>
            <a:pPr marL="457200" indent="-457200">
              <a:buFont typeface="+mj-lt"/>
              <a:buAutoNum type="arabicPeriod"/>
            </a:pPr>
            <a:endParaRPr lang="zh-CN" altLang="en-US" sz="2000" b="0" dirty="0">
              <a:latin typeface="Times New Roman" panose="02020603050405020304" pitchFamily="18" charset="0"/>
              <a:cs typeface="Times New Roman" panose="02020603050405020304" pitchFamily="18" charset="0"/>
            </a:endParaRPr>
          </a:p>
          <a:p>
            <a:pPr marL="457200" indent="-457200">
              <a:lnSpc>
                <a:spcPct val="130000"/>
              </a:lnSpc>
              <a:buFont typeface="+mj-lt"/>
              <a:buAutoNum type="arabicPeriod"/>
            </a:pPr>
            <a:r>
              <a:rPr lang="zh-CN" altLang="en-US" sz="2000" b="0" dirty="0">
                <a:latin typeface="Times New Roman" panose="02020603050405020304" pitchFamily="18" charset="0"/>
                <a:cs typeface="Times New Roman" panose="02020603050405020304" pitchFamily="18" charset="0"/>
              </a:rPr>
              <a:t>其尺寸为</a:t>
            </a:r>
            <a:r>
              <a:rPr lang="en-US" altLang="zh-CN" sz="2000" b="0" dirty="0">
                <a:latin typeface="Times New Roman" panose="02020603050405020304" pitchFamily="18" charset="0"/>
                <a:cs typeface="Times New Roman" panose="02020603050405020304" pitchFamily="18" charset="0"/>
              </a:rPr>
              <a:t>100 x 50 x 20 </a:t>
            </a:r>
            <a:r>
              <a:rPr lang="zh-CN" altLang="en-US" sz="2000" b="0" dirty="0">
                <a:latin typeface="Times New Roman" panose="02020603050405020304" pitchFamily="18" charset="0"/>
                <a:cs typeface="Times New Roman" panose="02020603050405020304" pitchFamily="18" charset="0"/>
              </a:rPr>
              <a:t>毫米，重</a:t>
            </a:r>
            <a:r>
              <a:rPr lang="en-US" altLang="zh-CN" sz="2000" b="0" dirty="0">
                <a:latin typeface="Times New Roman" panose="02020603050405020304" pitchFamily="18" charset="0"/>
                <a:cs typeface="Times New Roman" panose="02020603050405020304" pitchFamily="18" charset="0"/>
              </a:rPr>
              <a:t>140</a:t>
            </a:r>
            <a:r>
              <a:rPr lang="zh-CN" altLang="en-US" sz="2000" b="0" dirty="0">
                <a:latin typeface="Times New Roman" panose="02020603050405020304" pitchFamily="18" charset="0"/>
                <a:cs typeface="Times New Roman" panose="02020603050405020304" pitchFamily="18" charset="0"/>
              </a:rPr>
              <a:t>克。</a:t>
            </a:r>
            <a:endParaRPr lang="zh-CN" altLang="en-US" sz="2000" b="0" dirty="0">
              <a:latin typeface="Times New Roman" panose="02020603050405020304" pitchFamily="18" charset="0"/>
              <a:cs typeface="Times New Roman" panose="02020603050405020304" pitchFamily="18" charset="0"/>
            </a:endParaRPr>
          </a:p>
          <a:p>
            <a:pPr marL="457200" indent="-457200">
              <a:buFont typeface="+mj-lt"/>
              <a:buAutoNum type="arabicPeriod"/>
            </a:pPr>
            <a:endParaRPr lang="zh-CN" altLang="en-US" sz="2000" b="0" dirty="0">
              <a:latin typeface="Times New Roman" panose="02020603050405020304" pitchFamily="18" charset="0"/>
              <a:cs typeface="Times New Roman" panose="02020603050405020304" pitchFamily="18" charset="0"/>
            </a:endParaRPr>
          </a:p>
          <a:p>
            <a:pPr marL="457200" indent="-457200">
              <a:buFont typeface="+mj-lt"/>
              <a:buAutoNum type="arabicPeriod"/>
            </a:pPr>
            <a:endParaRPr lang="zh-CN" altLang="en-US" sz="2000" b="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000" b="0" dirty="0">
                <a:latin typeface="Times New Roman" panose="02020603050405020304" pitchFamily="18" charset="0"/>
                <a:cs typeface="Times New Roman" panose="02020603050405020304" pitchFamily="18" charset="0"/>
              </a:rPr>
              <a:t>我们是广州专门从事鞋类制造的领先公司之一。</a:t>
            </a:r>
            <a:endParaRPr lang="zh-CN" altLang="en-US" sz="2000" b="0" dirty="0">
              <a:latin typeface="Times New Roman" panose="02020603050405020304" pitchFamily="18" charset="0"/>
              <a:cs typeface="Times New Roman" panose="02020603050405020304" pitchFamily="18" charset="0"/>
            </a:endParaRPr>
          </a:p>
          <a:p>
            <a:pPr marL="457200" indent="-457200">
              <a:lnSpc>
                <a:spcPct val="80000"/>
              </a:lnSpc>
              <a:buFont typeface="+mj-lt"/>
              <a:buAutoNum type="arabicPeriod"/>
            </a:pPr>
            <a:endParaRPr lang="zh-CN" altLang="en-US" sz="2000" b="0" dirty="0">
              <a:latin typeface="Times New Roman" panose="02020603050405020304" pitchFamily="18" charset="0"/>
              <a:cs typeface="Times New Roman" panose="02020603050405020304" pitchFamily="18" charset="0"/>
            </a:endParaRPr>
          </a:p>
          <a:p>
            <a:pPr marL="457200" indent="-457200">
              <a:lnSpc>
                <a:spcPct val="80000"/>
              </a:lnSpc>
              <a:buFont typeface="+mj-lt"/>
              <a:buAutoNum type="arabicPeriod"/>
            </a:pPr>
            <a:r>
              <a:rPr lang="zh-CN" altLang="en-US" sz="2000" b="0" dirty="0">
                <a:latin typeface="Times New Roman" panose="02020603050405020304" pitchFamily="18" charset="0"/>
                <a:cs typeface="Times New Roman" panose="02020603050405020304" pitchFamily="18" charset="0"/>
              </a:rPr>
              <a:t>记住该价格有效期仅一周。</a:t>
            </a:r>
            <a:endParaRPr lang="zh-CN" altLang="en-US" sz="2000" b="0" dirty="0">
              <a:latin typeface="Times New Roman" panose="02020603050405020304" pitchFamily="18" charset="0"/>
              <a:cs typeface="Times New Roman" panose="02020603050405020304" pitchFamily="18" charset="0"/>
            </a:endParaRPr>
          </a:p>
          <a:p>
            <a:pPr marL="457200" indent="-457200">
              <a:buFont typeface="+mj-lt"/>
              <a:buAutoNum type="arabicPeriod"/>
            </a:pPr>
            <a:endParaRPr lang="zh-CN" altLang="en-US" sz="2000" b="0" dirty="0">
              <a:latin typeface="Times New Roman" panose="02020603050405020304" pitchFamily="18" charset="0"/>
              <a:cs typeface="Times New Roman" panose="02020603050405020304" pitchFamily="18" charset="0"/>
            </a:endParaRPr>
          </a:p>
          <a:p>
            <a:pPr marL="457200" indent="-457200">
              <a:lnSpc>
                <a:spcPct val="160000"/>
              </a:lnSpc>
              <a:buFont typeface="+mj-lt"/>
              <a:buAutoNum type="arabicPeriod"/>
            </a:pPr>
            <a:r>
              <a:rPr lang="zh-CN" altLang="en-US" sz="2000" b="0" dirty="0">
                <a:latin typeface="Times New Roman" panose="02020603050405020304" pitchFamily="18" charset="0"/>
                <a:cs typeface="Times New Roman" panose="02020603050405020304" pitchFamily="18" charset="0"/>
              </a:rPr>
              <a:t>我们的产品深受国内外顾客的欢迎。</a:t>
            </a:r>
            <a:endParaRPr lang="zh-CN" altLang="en-US" sz="2000" b="0" dirty="0">
              <a:latin typeface="Times New Roman" panose="02020603050405020304" pitchFamily="18" charset="0"/>
              <a:cs typeface="Times New Roman" panose="02020603050405020304" pitchFamily="18" charset="0"/>
            </a:endParaRPr>
          </a:p>
          <a:p>
            <a:pPr marL="609600" indent="-609600">
              <a:buFont typeface="Wingdings" panose="05000000000000000000" pitchFamily="2" charset="2"/>
              <a:buAutoNum type="arabicPeriod"/>
            </a:pPr>
            <a:endParaRPr lang="zh-CN" altLang="en-US"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anim calcmode="lin" valueType="num">
                                      <p:cBhvr additive="base">
                                        <p:cTn id="7" dur="500" fill="hold"/>
                                        <p:tgtEl>
                                          <p:spTgt spid="307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22">
                                            <p:txEl>
                                              <p:pRg st="2" end="2"/>
                                            </p:txEl>
                                          </p:spTgt>
                                        </p:tgtEl>
                                        <p:attrNameLst>
                                          <p:attrName>style.visibility</p:attrName>
                                        </p:attrNameLst>
                                      </p:cBhvr>
                                      <p:to>
                                        <p:strVal val="visible"/>
                                      </p:to>
                                    </p:set>
                                    <p:anim calcmode="lin" valueType="num">
                                      <p:cBhvr additive="base">
                                        <p:cTn id="13" dur="500" fill="hold"/>
                                        <p:tgtEl>
                                          <p:spTgt spid="3072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22">
                                            <p:txEl>
                                              <p:pRg st="5" end="5"/>
                                            </p:txEl>
                                          </p:spTgt>
                                        </p:tgtEl>
                                        <p:attrNameLst>
                                          <p:attrName>style.visibility</p:attrName>
                                        </p:attrNameLst>
                                      </p:cBhvr>
                                      <p:to>
                                        <p:strVal val="visible"/>
                                      </p:to>
                                    </p:set>
                                    <p:anim calcmode="lin" valueType="num">
                                      <p:cBhvr additive="base">
                                        <p:cTn id="19" dur="500" fill="hold"/>
                                        <p:tgtEl>
                                          <p:spTgt spid="3072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22">
                                            <p:txEl>
                                              <p:pRg st="7" end="7"/>
                                            </p:txEl>
                                          </p:spTgt>
                                        </p:tgtEl>
                                        <p:attrNameLst>
                                          <p:attrName>style.visibility</p:attrName>
                                        </p:attrNameLst>
                                      </p:cBhvr>
                                      <p:to>
                                        <p:strVal val="visible"/>
                                      </p:to>
                                    </p:set>
                                    <p:anim calcmode="lin" valueType="num">
                                      <p:cBhvr additive="base">
                                        <p:cTn id="25" dur="500" fill="hold"/>
                                        <p:tgtEl>
                                          <p:spTgt spid="3072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072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22">
                                            <p:txEl>
                                              <p:pRg st="9" end="9"/>
                                            </p:txEl>
                                          </p:spTgt>
                                        </p:tgtEl>
                                        <p:attrNameLst>
                                          <p:attrName>style.visibility</p:attrName>
                                        </p:attrNameLst>
                                      </p:cBhvr>
                                      <p:to>
                                        <p:strVal val="visible"/>
                                      </p:to>
                                    </p:set>
                                    <p:anim calcmode="lin" valueType="num">
                                      <p:cBhvr additive="base">
                                        <p:cTn id="31" dur="500" fill="hold"/>
                                        <p:tgtEl>
                                          <p:spTgt spid="30722">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72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p:nvPr>
        </p:nvSpPr>
        <p:spPr/>
        <p:txBody>
          <a:bodyPr vert="horz" wrap="square" lIns="91440" tIns="45720" rIns="91440" bIns="45720" anchor="ctr" anchorCtr="0"/>
          <a:p>
            <a:endParaRPr lang="zh-CN" altLang="en-US" dirty="0"/>
          </a:p>
        </p:txBody>
      </p:sp>
      <p:sp>
        <p:nvSpPr>
          <p:cNvPr id="32771" name="内容占位符 2"/>
          <p:cNvSpPr>
            <a:spLocks noGrp="1"/>
          </p:cNvSpPr>
          <p:nvPr>
            <p:ph idx="1"/>
          </p:nvPr>
        </p:nvSpPr>
        <p:spPr>
          <a:xfrm>
            <a:off x="1052195" y="1224915"/>
            <a:ext cx="7961630" cy="4338320"/>
          </a:xfrm>
        </p:spPr>
        <p:txBody>
          <a:bodyPr vert="horz" wrap="square" lIns="91440" tIns="45720" rIns="91440" bIns="45720" numCol="1" anchor="t" anchorCtr="0" compatLnSpc="1"/>
          <a:lstStyle/>
          <a:p>
            <a:pPr marL="609600" marR="0" lvl="0" indent="-6096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6.</a:t>
            </a:r>
            <a:r>
              <a:rPr kumimoji="0" lang="en-US" altLang="zh-CN" sz="3200" b="1" i="0" u="none" strike="noStrike" kern="1200" cap="none" spc="0" normalizeH="0" baseline="0" noProof="0" dirty="0">
                <a:ln>
                  <a:noFill/>
                </a:ln>
                <a:solidFill>
                  <a:schemeClr val="accent1"/>
                </a:solidFill>
                <a:effectLst/>
                <a:uLnTx/>
                <a:uFillTx/>
                <a:latin typeface="+mn-lt"/>
                <a:ea typeface="+mn-ea"/>
                <a:cs typeface="+mn-cs"/>
              </a:rPr>
              <a:t> </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你可以</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免费</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试用本产品五天。（</a:t>
            </a: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free of charge</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609600" marR="0" lvl="0" indent="-6096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609600" marR="0" lvl="0" indent="-6096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7.  </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荣耀</a:t>
            </a: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8</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将为你</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带来便利</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，提高你工作效率。（</a:t>
            </a: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offer, convenience</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609600" marR="0" lvl="0" indent="-6096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609600" marR="0" lvl="0" indent="-6096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8.  </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我们公司明星产品</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深受</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广大消费者</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好评</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a:t>
            </a: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be highly praised</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609600" marR="0" lvl="0" indent="-6096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609600" marR="0" lvl="0" indent="-6096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9.  </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百雀羚产品</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久负盛名</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a:t>
            </a: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have a long history and reliable reputation</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609600" marR="0" lvl="0" indent="-6096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609600" marR="0" lvl="0" indent="-6096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10. </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我们店产品款式多样，</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规格齐全</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a:t>
            </a: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complete in specifications</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p:txBody>
      </p:sp>
      <p:sp>
        <p:nvSpPr>
          <p:cNvPr id="30722" name="内容占位符 2"/>
          <p:cNvSpPr>
            <a:spLocks noGrp="1"/>
          </p:cNvSpPr>
          <p:nvPr/>
        </p:nvSpPr>
        <p:spPr>
          <a:xfrm>
            <a:off x="1051878" y="167925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Font typeface="+mj-lt"/>
              <a:buAutoNum type="arabicPeriod" startAt="6"/>
            </a:pPr>
            <a:r>
              <a:rPr lang="en-US" altLang="zh-CN" sz="2000" b="0" dirty="0">
                <a:latin typeface="Times New Roman" panose="02020603050405020304" pitchFamily="18" charset="0"/>
                <a:cs typeface="Times New Roman" panose="02020603050405020304" pitchFamily="18" charset="0"/>
              </a:rPr>
              <a:t>You can try our product free of charge for one week.</a:t>
            </a:r>
            <a:endParaRPr lang="en-US" altLang="zh-CN" sz="2000" b="0" dirty="0">
              <a:latin typeface="Times New Roman" panose="02020603050405020304" pitchFamily="18" charset="0"/>
              <a:cs typeface="Times New Roman" panose="02020603050405020304" pitchFamily="18" charset="0"/>
            </a:endParaRPr>
          </a:p>
          <a:p>
            <a:pPr marL="609600" indent="-609600">
              <a:buFont typeface="+mj-lt"/>
              <a:buAutoNum type="arabicPeriod" startAt="6"/>
            </a:pPr>
            <a:endParaRPr lang="en-US" altLang="zh-CN" sz="2000" b="0" dirty="0">
              <a:latin typeface="Times New Roman" panose="02020603050405020304" pitchFamily="18" charset="0"/>
              <a:cs typeface="Times New Roman" panose="02020603050405020304" pitchFamily="18" charset="0"/>
            </a:endParaRPr>
          </a:p>
          <a:p>
            <a:pPr marL="609600" indent="-609600">
              <a:buFont typeface="+mj-lt"/>
              <a:buAutoNum type="arabicPeriod" startAt="6"/>
            </a:pPr>
            <a:r>
              <a:rPr lang="en-US" altLang="zh-CN" sz="2000" b="0" dirty="0">
                <a:latin typeface="Times New Roman" panose="02020603050405020304" pitchFamily="18" charset="0"/>
                <a:cs typeface="Times New Roman" panose="02020603050405020304" pitchFamily="18" charset="0"/>
              </a:rPr>
              <a:t>Honor 8 will offer you most convenience and efficiency in your work.</a:t>
            </a:r>
            <a:endParaRPr lang="en-US" altLang="zh-CN" sz="2000" b="0" dirty="0">
              <a:latin typeface="Times New Roman" panose="02020603050405020304" pitchFamily="18" charset="0"/>
              <a:cs typeface="Times New Roman" panose="02020603050405020304" pitchFamily="18" charset="0"/>
            </a:endParaRPr>
          </a:p>
          <a:p>
            <a:pPr marL="609600" indent="-609600">
              <a:buFont typeface="+mj-lt"/>
              <a:buAutoNum type="arabicPeriod" startAt="6"/>
            </a:pPr>
            <a:endParaRPr lang="en-US" altLang="zh-CN" sz="2000" b="0" dirty="0">
              <a:latin typeface="Times New Roman" panose="02020603050405020304" pitchFamily="18" charset="0"/>
              <a:cs typeface="Times New Roman" panose="02020603050405020304" pitchFamily="18" charset="0"/>
            </a:endParaRPr>
          </a:p>
          <a:p>
            <a:pPr marL="609600" indent="-609600">
              <a:buFont typeface="+mj-lt"/>
              <a:buAutoNum type="arabicPeriod" startAt="6"/>
            </a:pPr>
            <a:r>
              <a:rPr lang="en-US" altLang="zh-CN" sz="2000" b="0" dirty="0">
                <a:latin typeface="Times New Roman" panose="02020603050405020304" pitchFamily="18" charset="0"/>
                <a:cs typeface="Times New Roman" panose="02020603050405020304" pitchFamily="18" charset="0"/>
              </a:rPr>
              <a:t>Star products of our company are highly praised by customers.</a:t>
            </a:r>
            <a:endParaRPr lang="en-US" altLang="zh-CN" sz="2000" b="0" dirty="0">
              <a:latin typeface="Times New Roman" panose="02020603050405020304" pitchFamily="18" charset="0"/>
              <a:cs typeface="Times New Roman" panose="02020603050405020304" pitchFamily="18" charset="0"/>
            </a:endParaRPr>
          </a:p>
          <a:p>
            <a:pPr marL="609600" indent="-609600">
              <a:buFont typeface="+mj-lt"/>
              <a:buAutoNum type="arabicPeriod" startAt="6"/>
            </a:pPr>
            <a:endParaRPr lang="en-US" altLang="zh-CN" sz="2000" b="0" dirty="0">
              <a:latin typeface="Times New Roman" panose="02020603050405020304" pitchFamily="18" charset="0"/>
              <a:cs typeface="Times New Roman" panose="02020603050405020304" pitchFamily="18" charset="0"/>
            </a:endParaRPr>
          </a:p>
          <a:p>
            <a:pPr marL="609600" indent="-609600">
              <a:buFont typeface="+mj-lt"/>
              <a:buAutoNum type="arabicPeriod" startAt="6"/>
            </a:pPr>
            <a:r>
              <a:rPr lang="en-US" altLang="zh-CN" sz="2000" b="0" dirty="0">
                <a:latin typeface="Times New Roman" panose="02020603050405020304" pitchFamily="18" charset="0"/>
                <a:cs typeface="Times New Roman" panose="02020603050405020304" pitchFamily="18" charset="0"/>
              </a:rPr>
              <a:t>Pehchaolin products have a long history and reliable reputation.</a:t>
            </a:r>
            <a:endParaRPr lang="en-US" altLang="zh-CN" sz="2000" b="0" dirty="0">
              <a:latin typeface="Times New Roman" panose="02020603050405020304" pitchFamily="18" charset="0"/>
              <a:cs typeface="Times New Roman" panose="02020603050405020304" pitchFamily="18" charset="0"/>
            </a:endParaRPr>
          </a:p>
          <a:p>
            <a:pPr marL="609600" indent="-609600">
              <a:buFont typeface="+mj-lt"/>
              <a:buAutoNum type="arabicPeriod" startAt="6"/>
            </a:pPr>
            <a:endParaRPr lang="en-US" altLang="zh-CN" sz="2000" b="0" dirty="0">
              <a:latin typeface="Times New Roman" panose="02020603050405020304" pitchFamily="18" charset="0"/>
              <a:cs typeface="Times New Roman" panose="02020603050405020304" pitchFamily="18" charset="0"/>
            </a:endParaRPr>
          </a:p>
          <a:p>
            <a:pPr marL="609600" indent="-609600">
              <a:buFont typeface="+mj-lt"/>
              <a:buAutoNum type="arabicPeriod" startAt="6"/>
            </a:pPr>
            <a:r>
              <a:rPr lang="en-US" altLang="zh-CN" sz="2000" b="0" dirty="0">
                <a:latin typeface="Times New Roman" panose="02020603050405020304" pitchFamily="18" charset="0"/>
                <a:cs typeface="Times New Roman" panose="02020603050405020304" pitchFamily="18" charset="0"/>
              </a:rPr>
              <a:t>The products in our shop are complete in specifications, with a great variety of styles.</a:t>
            </a:r>
            <a:endParaRPr lang="zh-CN" altLang="en-US"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anim calcmode="lin" valueType="num">
                                      <p:cBhvr additive="base">
                                        <p:cTn id="7" dur="500" fill="hold"/>
                                        <p:tgtEl>
                                          <p:spTgt spid="307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22">
                                            <p:txEl>
                                              <p:pRg st="2" end="2"/>
                                            </p:txEl>
                                          </p:spTgt>
                                        </p:tgtEl>
                                        <p:attrNameLst>
                                          <p:attrName>style.visibility</p:attrName>
                                        </p:attrNameLst>
                                      </p:cBhvr>
                                      <p:to>
                                        <p:strVal val="visible"/>
                                      </p:to>
                                    </p:set>
                                    <p:anim calcmode="lin" valueType="num">
                                      <p:cBhvr additive="base">
                                        <p:cTn id="13" dur="500" fill="hold"/>
                                        <p:tgtEl>
                                          <p:spTgt spid="3072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22">
                                            <p:txEl>
                                              <p:pRg st="4" end="4"/>
                                            </p:txEl>
                                          </p:spTgt>
                                        </p:tgtEl>
                                        <p:attrNameLst>
                                          <p:attrName>style.visibility</p:attrName>
                                        </p:attrNameLst>
                                      </p:cBhvr>
                                      <p:to>
                                        <p:strVal val="visible"/>
                                      </p:to>
                                    </p:set>
                                    <p:anim calcmode="lin" valueType="num">
                                      <p:cBhvr additive="base">
                                        <p:cTn id="19" dur="500" fill="hold"/>
                                        <p:tgtEl>
                                          <p:spTgt spid="3072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22">
                                            <p:txEl>
                                              <p:pRg st="6" end="6"/>
                                            </p:txEl>
                                          </p:spTgt>
                                        </p:tgtEl>
                                        <p:attrNameLst>
                                          <p:attrName>style.visibility</p:attrName>
                                        </p:attrNameLst>
                                      </p:cBhvr>
                                      <p:to>
                                        <p:strVal val="visible"/>
                                      </p:to>
                                    </p:set>
                                    <p:anim calcmode="lin" valueType="num">
                                      <p:cBhvr additive="base">
                                        <p:cTn id="25" dur="500" fill="hold"/>
                                        <p:tgtEl>
                                          <p:spTgt spid="3072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072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22">
                                            <p:txEl>
                                              <p:pRg st="8" end="8"/>
                                            </p:txEl>
                                          </p:spTgt>
                                        </p:tgtEl>
                                        <p:attrNameLst>
                                          <p:attrName>style.visibility</p:attrName>
                                        </p:attrNameLst>
                                      </p:cBhvr>
                                      <p:to>
                                        <p:strVal val="visible"/>
                                      </p:to>
                                    </p:set>
                                    <p:anim calcmode="lin" valueType="num">
                                      <p:cBhvr additive="base">
                                        <p:cTn id="31" dur="500" fill="hold"/>
                                        <p:tgtEl>
                                          <p:spTgt spid="30722">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72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90613" y="669925"/>
            <a:ext cx="805338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5</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Read the following sales letter and fill in the blanks with the right expressions according to the Chinese.</a:t>
            </a: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tx2"/>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1747" name="内容占位符 2"/>
          <p:cNvSpPr>
            <a:spLocks noGrp="1"/>
          </p:cNvSpPr>
          <p:nvPr>
            <p:ph idx="1"/>
          </p:nvPr>
        </p:nvSpPr>
        <p:spPr>
          <a:xfrm>
            <a:off x="1182688" y="1474788"/>
            <a:ext cx="7961312" cy="5383212"/>
          </a:xfrm>
        </p:spPr>
        <p:txBody>
          <a:bodyPr vert="horz" wrap="square" lIns="91440" tIns="45720" rIns="91440" bIns="45720" anchor="t" anchorCtr="0"/>
          <a:p>
            <a:pPr algn="ctr">
              <a:buNone/>
            </a:pPr>
            <a:r>
              <a:rPr lang="en-US" altLang="zh-CN" sz="2000" dirty="0">
                <a:solidFill>
                  <a:srgbClr val="282917"/>
                </a:solidFill>
                <a:latin typeface="Times New Roman" panose="02020603050405020304" pitchFamily="18" charset="0"/>
                <a:cs typeface="Times New Roman" panose="02020603050405020304" pitchFamily="18" charset="0"/>
              </a:rPr>
              <a:t>__1___ (</a:t>
            </a:r>
            <a:r>
              <a:rPr lang="zh-CN" altLang="en-US" sz="2000" dirty="0">
                <a:solidFill>
                  <a:srgbClr val="282917"/>
                </a:solidFill>
                <a:latin typeface="Times New Roman" panose="02020603050405020304" pitchFamily="18" charset="0"/>
                <a:cs typeface="Times New Roman" panose="02020603050405020304" pitchFamily="18" charset="0"/>
              </a:rPr>
              <a:t>高质量</a:t>
            </a:r>
            <a:r>
              <a:rPr lang="en-US" altLang="zh-CN" sz="2000" dirty="0">
                <a:solidFill>
                  <a:srgbClr val="282917"/>
                </a:solidFill>
                <a:latin typeface="Times New Roman" panose="02020603050405020304" pitchFamily="18" charset="0"/>
                <a:cs typeface="Times New Roman" panose="02020603050405020304" pitchFamily="18" charset="0"/>
              </a:rPr>
              <a:t>) Leather Boots</a:t>
            </a:r>
            <a:endParaRPr lang="en-US" altLang="zh-CN" sz="2000" dirty="0">
              <a:solidFill>
                <a:srgbClr val="282917"/>
              </a:solidFill>
              <a:latin typeface="Times New Roman" panose="02020603050405020304" pitchFamily="18" charset="0"/>
              <a:cs typeface="Times New Roman" panose="02020603050405020304" pitchFamily="18" charset="0"/>
            </a:endParaRPr>
          </a:p>
          <a:p>
            <a:pPr algn="ctr">
              <a:buNone/>
            </a:pPr>
            <a:endParaRPr lang="en-US" altLang="zh-CN" sz="200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__2___ </a:t>
            </a:r>
            <a:r>
              <a:rPr lang="zh-CN" altLang="en-US" sz="2000" b="0" dirty="0">
                <a:solidFill>
                  <a:srgbClr val="282917"/>
                </a:solidFill>
                <a:latin typeface="Times New Roman" panose="02020603050405020304" pitchFamily="18" charset="0"/>
                <a:cs typeface="Times New Roman" panose="02020603050405020304" pitchFamily="18" charset="0"/>
              </a:rPr>
              <a:t>（随着经济发展和生活水平的提高）</a:t>
            </a:r>
            <a:r>
              <a:rPr lang="en-US" altLang="zh-CN" sz="2000" b="0" dirty="0">
                <a:solidFill>
                  <a:srgbClr val="282917"/>
                </a:solidFill>
                <a:latin typeface="Times New Roman" panose="02020603050405020304" pitchFamily="18" charset="0"/>
                <a:cs typeface="Times New Roman" panose="02020603050405020304" pitchFamily="18" charset="0"/>
              </a:rPr>
              <a:t>, you might be interested in high-quality boots.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As___3__ </a:t>
            </a:r>
            <a:r>
              <a:rPr lang="zh-CN" altLang="en-US" sz="2000" b="0" dirty="0">
                <a:solidFill>
                  <a:srgbClr val="282917"/>
                </a:solidFill>
                <a:latin typeface="Times New Roman" panose="02020603050405020304" pitchFamily="18" charset="0"/>
                <a:cs typeface="Times New Roman" panose="02020603050405020304" pitchFamily="18" charset="0"/>
              </a:rPr>
              <a:t>（我们重点抓质量） </a:t>
            </a:r>
            <a:r>
              <a:rPr lang="en-US" altLang="zh-CN" sz="2000" b="0" dirty="0">
                <a:solidFill>
                  <a:srgbClr val="282917"/>
                </a:solidFill>
                <a:latin typeface="Times New Roman" panose="02020603050405020304" pitchFamily="18" charset="0"/>
                <a:cs typeface="Times New Roman" panose="02020603050405020304" pitchFamily="18" charset="0"/>
              </a:rPr>
              <a:t>, we use fine leather and make every pair of boots using experienced workers. Our products, therefore, are fne looking, wrinkle-free and lined with cow-hide.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22 models, __4___ </a:t>
            </a:r>
            <a:r>
              <a:rPr lang="zh-CN" altLang="en-US" sz="2000" b="0" dirty="0">
                <a:solidFill>
                  <a:srgbClr val="282917"/>
                </a:solidFill>
                <a:latin typeface="Times New Roman" panose="02020603050405020304" pitchFamily="18" charset="0"/>
                <a:cs typeface="Times New Roman" panose="02020603050405020304" pitchFamily="18" charset="0"/>
              </a:rPr>
              <a:t>（价格从</a:t>
            </a:r>
            <a:r>
              <a:rPr lang="en-US" altLang="zh-CN" sz="2000" b="0" dirty="0">
                <a:solidFill>
                  <a:srgbClr val="282917"/>
                </a:solidFill>
                <a:latin typeface="Times New Roman" panose="02020603050405020304" pitchFamily="18" charset="0"/>
                <a:cs typeface="Times New Roman" panose="02020603050405020304" pitchFamily="18" charset="0"/>
              </a:rPr>
              <a:t>99</a:t>
            </a:r>
            <a:r>
              <a:rPr lang="zh-CN" altLang="en-US" sz="2000" b="0" dirty="0">
                <a:solidFill>
                  <a:srgbClr val="282917"/>
                </a:solidFill>
                <a:latin typeface="Times New Roman" panose="02020603050405020304" pitchFamily="18" charset="0"/>
                <a:cs typeface="Times New Roman" panose="02020603050405020304" pitchFamily="18" charset="0"/>
              </a:rPr>
              <a:t>美元到</a:t>
            </a:r>
            <a:r>
              <a:rPr lang="en-US" altLang="zh-CN" sz="2000" b="0" dirty="0">
                <a:solidFill>
                  <a:srgbClr val="282917"/>
                </a:solidFill>
                <a:latin typeface="Times New Roman" panose="02020603050405020304" pitchFamily="18" charset="0"/>
                <a:cs typeface="Times New Roman" panose="02020603050405020304" pitchFamily="18" charset="0"/>
              </a:rPr>
              <a:t>999</a:t>
            </a:r>
            <a:r>
              <a:rPr lang="zh-CN" altLang="en-US" sz="2000" b="0" dirty="0">
                <a:solidFill>
                  <a:srgbClr val="282917"/>
                </a:solidFill>
                <a:latin typeface="Times New Roman" panose="02020603050405020304" pitchFamily="18" charset="0"/>
                <a:cs typeface="Times New Roman" panose="02020603050405020304" pitchFamily="18" charset="0"/>
              </a:rPr>
              <a:t>美元每双）</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__5___ </a:t>
            </a:r>
            <a:r>
              <a:rPr lang="zh-CN" altLang="en-US" sz="2000" b="0" dirty="0">
                <a:solidFill>
                  <a:srgbClr val="282917"/>
                </a:solidFill>
                <a:latin typeface="Times New Roman" panose="02020603050405020304" pitchFamily="18" charset="0"/>
                <a:cs typeface="Times New Roman" panose="02020603050405020304" pitchFamily="18" charset="0"/>
              </a:rPr>
              <a:t>（我们期待您的订购）</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Hotline for order and enquiry: 88665533</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Come to our shop at: No. 23, Boot Street</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3" name="文本框 2"/>
          <p:cNvSpPr txBox="1"/>
          <p:nvPr/>
        </p:nvSpPr>
        <p:spPr>
          <a:xfrm>
            <a:off x="1885315" y="1421765"/>
            <a:ext cx="4572000" cy="398780"/>
          </a:xfrm>
          <a:prstGeom prst="rect">
            <a:avLst/>
          </a:prstGeom>
          <a:noFill/>
        </p:spPr>
        <p:txBody>
          <a:bodyPr wrap="square" rtlCol="0" anchor="t">
            <a:spAutoFit/>
            <a:scene3d>
              <a:camera prst="orthographicFront"/>
              <a:lightRig rig="threePt" dir="t"/>
            </a:scene3d>
          </a:bodyPr>
          <a:p>
            <a:pPr algn="just">
              <a:buNone/>
            </a:pPr>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1.High quality   </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992505" y="1820545"/>
            <a:ext cx="7896225" cy="398780"/>
          </a:xfrm>
          <a:prstGeom prst="rect">
            <a:avLst/>
          </a:prstGeom>
          <a:noFill/>
        </p:spPr>
        <p:txBody>
          <a:bodyPr wrap="square" rtlCol="0" anchor="t">
            <a:spAutoFit/>
            <a:scene3d>
              <a:camera prst="orthographicFront"/>
              <a:lightRig rig="threePt" dir="t"/>
            </a:scene3d>
          </a:bodyPr>
          <a:p>
            <a:pPr algn="just">
              <a:buNone/>
            </a:pPr>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2.With the development of economy and improvement of living standards  </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1339215" y="2828925"/>
            <a:ext cx="4572000" cy="398780"/>
          </a:xfrm>
          <a:prstGeom prst="rect">
            <a:avLst/>
          </a:prstGeom>
          <a:noFill/>
        </p:spPr>
        <p:txBody>
          <a:bodyPr wrap="square" rtlCol="0" anchor="t">
            <a:spAutoFit/>
            <a:scene3d>
              <a:camera prst="orthographicFront"/>
              <a:lightRig rig="threePt" dir="t"/>
            </a:scene3d>
          </a:bodyPr>
          <a:p>
            <a:pPr algn="just">
              <a:buNone/>
            </a:pPr>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3. We focus on quality  </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2040255" y="4236085"/>
            <a:ext cx="4572000" cy="398780"/>
          </a:xfrm>
          <a:prstGeom prst="rect">
            <a:avLst/>
          </a:prstGeom>
          <a:noFill/>
        </p:spPr>
        <p:txBody>
          <a:bodyPr wrap="square" rtlCol="0" anchor="t">
            <a:spAutoFit/>
            <a:scene3d>
              <a:camera prst="orthographicFront"/>
              <a:lightRig rig="threePt" dir="t"/>
            </a:scene3d>
          </a:bodyPr>
          <a:p>
            <a:pPr algn="just">
              <a:buNone/>
            </a:pPr>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4. Price from $99 to $999 per pair   </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32771" name="内容占位符 2"/>
          <p:cNvSpPr>
            <a:spLocks noGrp="1"/>
          </p:cNvSpPr>
          <p:nvPr/>
        </p:nvSpPr>
        <p:spPr>
          <a:xfrm>
            <a:off x="1294765" y="4984115"/>
            <a:ext cx="7737475" cy="286512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gn="just">
              <a:buNone/>
            </a:pPr>
            <a:r>
              <a:rPr lang="en-US" altLang="zh-CN" sz="2000" b="0" dirty="0">
                <a:latin typeface="Times New Roman" panose="02020603050405020304" pitchFamily="18" charset="0"/>
                <a:cs typeface="Times New Roman" panose="02020603050405020304" pitchFamily="18" charset="0"/>
              </a:rPr>
              <a:t>5. We are looking forward to your order</a:t>
            </a:r>
            <a:endParaRPr lang="en-US" altLang="zh-CN"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2771"/>
                                        </p:tgtEl>
                                        <p:attrNameLst>
                                          <p:attrName>style.visibility</p:attrName>
                                        </p:attrNameLst>
                                      </p:cBhvr>
                                      <p:to>
                                        <p:strVal val="visible"/>
                                      </p:to>
                                    </p:set>
                                    <p:anim calcmode="lin" valueType="num">
                                      <p:cBhvr additive="base">
                                        <p:cTn id="31" dur="500" fill="hold"/>
                                        <p:tgtEl>
                                          <p:spTgt spid="32771"/>
                                        </p:tgtEl>
                                        <p:attrNameLst>
                                          <p:attrName>ppt_x</p:attrName>
                                        </p:attrNameLst>
                                      </p:cBhvr>
                                      <p:tavLst>
                                        <p:tav tm="0">
                                          <p:val>
                                            <p:strVal val="#ppt_x"/>
                                          </p:val>
                                        </p:tav>
                                        <p:tav tm="100000">
                                          <p:val>
                                            <p:strVal val="#ppt_x"/>
                                          </p:val>
                                        </p:tav>
                                      </p:tavLst>
                                    </p:anim>
                                    <p:anim calcmode="lin" valueType="num">
                                      <p:cBhvr additive="base">
                                        <p:cTn id="32" dur="500" fill="hold"/>
                                        <p:tgtEl>
                                          <p:spTgt spid="327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P spid="6" grpId="0"/>
      <p:bldP spid="3277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96950" y="271463"/>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br>
              <a:rPr kumimoji="0" lang="en-US" altLang="zh-CN" sz="4000" b="1" i="0" u="none" strike="noStrike" kern="1200" cap="none" spc="0" normalizeH="0" baseline="0" noProof="0" dirty="0">
                <a:ln>
                  <a:noFill/>
                </a:ln>
                <a:solidFill>
                  <a:schemeClr val="tx2"/>
                </a:solidFill>
                <a:effectLst/>
                <a:uLnTx/>
                <a:uFillTx/>
                <a:latin typeface="+mj-lt"/>
                <a:ea typeface="+mj-ea"/>
                <a:cs typeface="+mj-cs"/>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6 </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choose the right items for each of the following parts of a report. </a:t>
            </a:r>
            <a:b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endParaRPr kumimoji="0" lang="zh-CN" altLang="en-US"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3795" name="内容占位符 2"/>
          <p:cNvSpPr>
            <a:spLocks noGrp="1"/>
          </p:cNvSpPr>
          <p:nvPr>
            <p:ph idx="1"/>
          </p:nvPr>
        </p:nvSpPr>
        <p:spPr>
          <a:xfrm>
            <a:off x="1030288" y="1385888"/>
            <a:ext cx="7961312" cy="5138737"/>
          </a:xfrm>
        </p:spPr>
        <p:txBody>
          <a:bodyPr vert="horz" wrap="square" lIns="91440" tIns="45720" rIns="91440" bIns="45720" anchor="t" anchorCtr="0"/>
          <a:p>
            <a:pP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fr-FR" altLang="zh-CN" sz="200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chemeClr val="tx1"/>
                </a:solidFill>
                <a:latin typeface="Times New Roman" panose="02020603050405020304" pitchFamily="18" charset="0"/>
              </a:rPr>
              <a:t>Best Baker offers cakes, bread, fresh milk and arrangement for children birthday party. Orders within one month of opening will enjoy an extra 25% off.</a:t>
            </a:r>
            <a:endParaRPr lang="en-US" altLang="zh-CN" sz="2000" b="0" dirty="0">
              <a:solidFill>
                <a:schemeClr val="tx1"/>
              </a:solidFill>
              <a:latin typeface="Times New Roman" panose="02020603050405020304" pitchFamily="18" charset="0"/>
            </a:endParaRPr>
          </a:p>
          <a:p>
            <a:pPr>
              <a:buNone/>
            </a:pPr>
            <a:endParaRPr lang="en-US" altLang="zh-CN" sz="2000" i="1" u="sng" dirty="0">
              <a:solidFill>
                <a:schemeClr val="tx1"/>
              </a:solidFill>
              <a:latin typeface="Times New Roman" panose="02020603050405020304" pitchFamily="18" charset="0"/>
            </a:endParaRPr>
          </a:p>
          <a:p>
            <a:pPr>
              <a:buNone/>
            </a:pPr>
            <a:r>
              <a:rPr lang="en-US" altLang="zh-CN" sz="2000" i="1" u="sng" dirty="0">
                <a:solidFill>
                  <a:schemeClr val="tx1"/>
                </a:solidFill>
                <a:latin typeface="Times New Roman" panose="02020603050405020304" pitchFamily="18" charset="0"/>
              </a:rPr>
              <a:t>Tips</a:t>
            </a:r>
            <a:r>
              <a:rPr lang="en-US" altLang="zh-CN" sz="2000" i="1"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  Use an attractive headline </a:t>
            </a:r>
            <a:r>
              <a:rPr lang="zh-CN" altLang="en-US" sz="2000" b="0" dirty="0">
                <a:solidFill>
                  <a:schemeClr val="tx1"/>
                </a:solidFill>
                <a:latin typeface="Times New Roman" panose="02020603050405020304" pitchFamily="18" charset="0"/>
              </a:rPr>
              <a:t>有吸引力的标题</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Simple and clean language to distinguish yourself</a:t>
            </a:r>
            <a:r>
              <a:rPr lang="zh-CN" altLang="en-US" sz="2000" b="0" dirty="0">
                <a:solidFill>
                  <a:schemeClr val="tx1"/>
                </a:solidFill>
                <a:latin typeface="Times New Roman" panose="02020603050405020304" pitchFamily="18" charset="0"/>
              </a:rPr>
              <a:t>简洁的语言突出自己</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Ask for the Sale at the end  </a:t>
            </a:r>
            <a:r>
              <a:rPr lang="zh-CN" altLang="en-US" sz="2000" b="0" dirty="0">
                <a:solidFill>
                  <a:schemeClr val="tx1"/>
                </a:solidFill>
                <a:latin typeface="Times New Roman" panose="02020603050405020304" pitchFamily="18" charset="0"/>
              </a:rPr>
              <a:t>呼吁购买（直接或暗示）</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内容占位符 2"/>
          <p:cNvSpPr>
            <a:spLocks noGrp="1"/>
          </p:cNvSpPr>
          <p:nvPr>
            <p:ph idx="1"/>
          </p:nvPr>
        </p:nvSpPr>
        <p:spPr>
          <a:xfrm>
            <a:off x="1031875" y="1074738"/>
            <a:ext cx="7581900" cy="5360987"/>
          </a:xfrm>
        </p:spPr>
        <p:txBody>
          <a:bodyPr vert="horz" wrap="square" lIns="91440" tIns="45720" rIns="91440" bIns="45720" anchor="t" anchorCtr="0"/>
          <a:p>
            <a:pPr>
              <a:buNone/>
            </a:pPr>
            <a:r>
              <a:rPr lang="en-US" altLang="zh-CN" dirty="0"/>
              <a:t>                                </a:t>
            </a:r>
            <a:endParaRPr lang="zh-CN" altLang="zh-CN" dirty="0"/>
          </a:p>
          <a:p>
            <a:pPr algn="just">
              <a:buNone/>
            </a:pPr>
            <a:r>
              <a:rPr lang="en-US" altLang="zh-CN" dirty="0"/>
              <a:t>                    </a:t>
            </a:r>
            <a:r>
              <a:rPr lang="en-US" altLang="zh-CN" sz="2400" dirty="0">
                <a:solidFill>
                  <a:srgbClr val="282917"/>
                </a:solidFill>
                <a:latin typeface="Times New Roman" panose="02020603050405020304" pitchFamily="18" charset="0"/>
                <a:cs typeface="Times New Roman" panose="02020603050405020304" pitchFamily="18" charset="0"/>
              </a:rPr>
              <a:t> Product Advertising Copy</a:t>
            </a:r>
            <a:endParaRPr lang="en-US" altLang="zh-CN" sz="240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     Product advertising copy</a:t>
            </a:r>
            <a:r>
              <a:rPr lang="zh-CN" altLang="en-US" sz="2000" b="0" dirty="0">
                <a:solidFill>
                  <a:srgbClr val="282917"/>
                </a:solidFill>
                <a:latin typeface="Times New Roman" panose="02020603050405020304" pitchFamily="18" charset="0"/>
                <a:cs typeface="Times New Roman" panose="02020603050405020304" pitchFamily="18" charset="0"/>
              </a:rPr>
              <a:t>（产品广告文案）</a:t>
            </a:r>
            <a:r>
              <a:rPr lang="en-US" altLang="zh-CN" sz="2000" b="0" dirty="0">
                <a:solidFill>
                  <a:srgbClr val="282917"/>
                </a:solidFill>
                <a:latin typeface="Times New Roman" panose="02020603050405020304" pitchFamily="18" charset="0"/>
                <a:cs typeface="Times New Roman" panose="02020603050405020304" pitchFamily="18" charset="0"/>
              </a:rPr>
              <a:t>: Part of an overall promotional strategy, it mainly refers to the paid promotion of goods, services, companies and ideas by an identified sponsor in newspaper, or on radio, television, or the internet. When advertising is effective, it can help draw</a:t>
            </a:r>
            <a:r>
              <a:rPr lang="en-US" altLang="zh-CN" sz="2000" b="0" dirty="0">
                <a:solidFill>
                  <a:schemeClr val="tx1"/>
                </a:solidFill>
                <a:latin typeface="Times New Roman" panose="02020603050405020304" pitchFamily="18" charset="0"/>
                <a:cs typeface="Times New Roman" panose="02020603050405020304" pitchFamily="18" charset="0"/>
              </a:rPr>
              <a:t> new business</a:t>
            </a:r>
            <a:r>
              <a:rPr lang="en-US" altLang="zh-CN" sz="2000" b="0" dirty="0">
                <a:solidFill>
                  <a:srgbClr val="282917"/>
                </a:solidFill>
                <a:latin typeface="Times New Roman" panose="02020603050405020304" pitchFamily="18" charset="0"/>
                <a:cs typeface="Times New Roman" panose="02020603050405020304" pitchFamily="18" charset="0"/>
              </a:rPr>
              <a:t> to an existing company. Information in advertisement runs out with a variety of typefaces and sizes, and may be illustrated with artwork or color. In this chapter, we pay more emphasis on composing the advert copy (the message) than on artwork or color.</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8195" name="标题 1"/>
          <p:cNvSpPr>
            <a:spLocks noGrp="1"/>
          </p:cNvSpPr>
          <p:nvPr>
            <p:ph type="title" idx="4294967295"/>
          </p:nvPr>
        </p:nvSpPr>
        <p:spPr/>
        <p:txBody>
          <a:bodyPr vert="horz" wrap="square" lIns="91440" tIns="45720" rIns="91440" bIns="45720" anchor="ctr" anchorCtr="0"/>
          <a:p>
            <a:r>
              <a:rPr lang="en-US" altLang="zh-CN" dirty="0">
                <a:solidFill>
                  <a:srgbClr val="282917"/>
                </a:solidFill>
                <a:latin typeface="Times New Roman" panose="02020603050405020304" pitchFamily="18" charset="0"/>
                <a:cs typeface="Times New Roman" panose="02020603050405020304" pitchFamily="18" charset="0"/>
              </a:rPr>
              <a:t>Ⅱ.</a:t>
            </a:r>
            <a:r>
              <a:rPr lang="en-US" altLang="zh-CN" u="sng" dirty="0">
                <a:solidFill>
                  <a:srgbClr val="282917"/>
                </a:solidFill>
                <a:latin typeface="Times New Roman" panose="02020603050405020304" pitchFamily="18" charset="0"/>
                <a:cs typeface="Times New Roman" panose="02020603050405020304" pitchFamily="18" charset="0"/>
              </a:rPr>
              <a:t>Leading-In</a:t>
            </a:r>
            <a:r>
              <a:rPr lang="en-US" altLang="zh-CN" dirty="0">
                <a:solidFill>
                  <a:srgbClr val="282917"/>
                </a:solidFill>
                <a:latin typeface="Times New Roman" panose="02020603050405020304" pitchFamily="18" charset="0"/>
                <a:cs typeface="Times New Roman" panose="02020603050405020304" pitchFamily="18" charset="0"/>
              </a:rPr>
              <a:t> </a:t>
            </a:r>
            <a:endParaRPr lang="zh-CN" altLang="en-US"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arn(inVertical)">
                                      <p:cBhvr>
                                        <p:cTn id="7" dur="10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1"/>
          <p:cNvSpPr>
            <a:spLocks noGrp="1"/>
          </p:cNvSpPr>
          <p:nvPr>
            <p:ph type="title"/>
          </p:nvPr>
        </p:nvSpPr>
        <p:spPr/>
        <p:txBody>
          <a:bodyPr vert="horz" wrap="square" lIns="91440" tIns="45720" rIns="91440" bIns="45720" anchor="ctr" anchorCtr="0"/>
          <a:p>
            <a:endParaRPr lang="zh-CN" altLang="en-US" dirty="0"/>
          </a:p>
        </p:txBody>
      </p:sp>
      <p:sp>
        <p:nvSpPr>
          <p:cNvPr id="34819" name="内容占位符 2"/>
          <p:cNvSpPr>
            <a:spLocks noGrp="1"/>
          </p:cNvSpPr>
          <p:nvPr>
            <p:ph idx="1"/>
          </p:nvPr>
        </p:nvSpPr>
        <p:spPr>
          <a:xfrm>
            <a:off x="1327150" y="1592263"/>
            <a:ext cx="7421563" cy="4862512"/>
          </a:xfrm>
        </p:spPr>
        <p:txBody>
          <a:bodyPr vert="horz" wrap="square" lIns="91440" tIns="45720" rIns="91440" bIns="45720" anchor="t" anchorCtr="0"/>
          <a:p>
            <a:pPr>
              <a:buNone/>
            </a:pPr>
            <a:r>
              <a:rPr lang="en-US" altLang="zh-CN" sz="2000" dirty="0">
                <a:latin typeface="Times New Roman" panose="02020603050405020304" pitchFamily="18" charset="0"/>
                <a:cs typeface="Times New Roman" panose="02020603050405020304" pitchFamily="18" charset="0"/>
              </a:rPr>
              <a:t>Task 6</a:t>
            </a:r>
            <a:endParaRPr lang="zh-CN" altLang="zh-CN" sz="2000" dirty="0">
              <a:latin typeface="Times New Roman" panose="02020603050405020304" pitchFamily="18" charset="0"/>
              <a:cs typeface="Times New Roman" panose="02020603050405020304" pitchFamily="18" charset="0"/>
            </a:endParaRPr>
          </a:p>
          <a:p>
            <a:pPr>
              <a:buNone/>
            </a:pPr>
            <a:r>
              <a:rPr lang="en-US" altLang="zh-CN" sz="2000" dirty="0">
                <a:latin typeface="Times New Roman" panose="02020603050405020304" pitchFamily="18" charset="0"/>
                <a:cs typeface="Times New Roman" panose="02020603050405020304" pitchFamily="18" charset="0"/>
              </a:rPr>
              <a:t>Suggested Answers:</a:t>
            </a:r>
            <a:endParaRPr lang="zh-CN" altLang="zh-CN" sz="2000" dirty="0">
              <a:latin typeface="Times New Roman" panose="02020603050405020304" pitchFamily="18" charset="0"/>
              <a:cs typeface="Times New Roman" panose="02020603050405020304" pitchFamily="18" charset="0"/>
            </a:endParaRPr>
          </a:p>
          <a:p>
            <a:pPr>
              <a:buNone/>
            </a:pPr>
            <a:r>
              <a:rPr lang="en-US" altLang="zh-CN" sz="2000" b="0" dirty="0">
                <a:latin typeface="Times New Roman" panose="02020603050405020304" pitchFamily="18" charset="0"/>
              </a:rPr>
              <a:t>Good to the Last Bite Bread from Best Baker</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Cakes, bread, fresh milk</a:t>
            </a: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Super quality and various choices</a:t>
            </a: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Arrangement for children birthday party</a:t>
            </a: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An extra 25%off for orders within one month of opening</a:t>
            </a: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Enjoy every bite with Best Baker.</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Contact Bess Baker</a:t>
            </a: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Tel: 188 8888 8888</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1"/>
          <p:cNvSpPr>
            <a:spLocks noGrp="1"/>
          </p:cNvSpPr>
          <p:nvPr>
            <p:ph type="title"/>
          </p:nvPr>
        </p:nvSpPr>
        <p:spPr>
          <a:xfrm>
            <a:off x="1185863" y="198438"/>
            <a:ext cx="7958137" cy="1011237"/>
          </a:xfrm>
        </p:spPr>
        <p:txBody>
          <a:bodyPr vert="horz" wrap="square" lIns="91440" tIns="45720" rIns="91440" bIns="45720" anchor="ctr" anchorCtr="0"/>
          <a:p>
            <a:r>
              <a:rPr lang="en-US" altLang="zh-CN" dirty="0">
                <a:solidFill>
                  <a:srgbClr val="282917"/>
                </a:solidFill>
                <a:latin typeface="Times New Roman" panose="02020603050405020304" pitchFamily="18" charset="0"/>
                <a:cs typeface="Times New Roman" panose="02020603050405020304" pitchFamily="18" charset="0"/>
              </a:rPr>
              <a:t>VII. </a:t>
            </a:r>
            <a:r>
              <a:rPr lang="en-US" altLang="zh-CN" u="sng" dirty="0">
                <a:solidFill>
                  <a:srgbClr val="282917"/>
                </a:solidFill>
                <a:latin typeface="Times New Roman" panose="02020603050405020304" pitchFamily="18" charset="0"/>
                <a:cs typeface="Times New Roman" panose="02020603050405020304" pitchFamily="18" charset="0"/>
              </a:rPr>
              <a:t>Read for Reference</a:t>
            </a:r>
            <a:r>
              <a:rPr lang="en-US" altLang="zh-CN" dirty="0">
                <a:solidFill>
                  <a:srgbClr val="282917"/>
                </a:solidFill>
                <a:latin typeface="Times New Roman" panose="02020603050405020304" pitchFamily="18" charset="0"/>
                <a:cs typeface="Times New Roman" panose="02020603050405020304" pitchFamily="18" charset="0"/>
              </a:rPr>
              <a:t>                          </a:t>
            </a:r>
            <a:br>
              <a:rPr lang="zh-CN" altLang="zh-CN" dirty="0">
                <a:solidFill>
                  <a:srgbClr val="282917"/>
                </a:solidFill>
                <a:latin typeface="Times New Roman" panose="02020603050405020304" pitchFamily="18" charset="0"/>
                <a:cs typeface="Times New Roman" panose="02020603050405020304" pitchFamily="18" charset="0"/>
              </a:rPr>
            </a:br>
            <a:r>
              <a:rPr lang="en-US" altLang="zh-CN" sz="2400" dirty="0">
                <a:solidFill>
                  <a:srgbClr val="282917"/>
                </a:solidFill>
                <a:latin typeface="Times New Roman" panose="02020603050405020304" pitchFamily="18" charset="0"/>
                <a:cs typeface="Times New Roman" panose="02020603050405020304" pitchFamily="18" charset="0"/>
              </a:rPr>
              <a:t>1. Sample One. </a:t>
            </a:r>
            <a:br>
              <a:rPr lang="zh-CN" altLang="zh-CN" sz="2400" dirty="0">
                <a:solidFill>
                  <a:srgbClr val="282917"/>
                </a:solidFill>
                <a:latin typeface="Times New Roman" panose="02020603050405020304" pitchFamily="18" charset="0"/>
                <a:cs typeface="Times New Roman" panose="02020603050405020304" pitchFamily="18" charset="0"/>
              </a:rPr>
            </a:b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35843" name="内容占位符 2"/>
          <p:cNvSpPr>
            <a:spLocks noGrp="1"/>
          </p:cNvSpPr>
          <p:nvPr>
            <p:ph idx="1"/>
          </p:nvPr>
        </p:nvSpPr>
        <p:spPr>
          <a:xfrm>
            <a:off x="1030288" y="1341438"/>
            <a:ext cx="7961312" cy="5183187"/>
          </a:xfrm>
        </p:spPr>
        <p:txBody>
          <a:bodyPr vert="horz" wrap="square" lIns="91440" tIns="45720" rIns="91440" bIns="45720" anchor="t" anchorCtr="0"/>
          <a:p>
            <a:pPr algn="ctr">
              <a:buNone/>
            </a:pPr>
            <a:r>
              <a:rPr lang="en-US" altLang="zh-CN" sz="2000" b="0" dirty="0">
                <a:solidFill>
                  <a:schemeClr val="tx1"/>
                </a:solidFill>
                <a:latin typeface="Times New Roman" panose="02020603050405020304" pitchFamily="18" charset="0"/>
                <a:cs typeface="Times New Roman" panose="02020603050405020304" pitchFamily="18" charset="0"/>
              </a:rPr>
              <a:t>     </a:t>
            </a:r>
            <a:r>
              <a:rPr lang="en-US" altLang="zh-CN" sz="2000" dirty="0">
                <a:solidFill>
                  <a:schemeClr val="tx1"/>
                </a:solidFill>
                <a:latin typeface="Times New Roman" panose="02020603050405020304" pitchFamily="18" charset="0"/>
              </a:rPr>
              <a:t>Special Offer!</a:t>
            </a:r>
            <a:endParaRPr lang="en-US" altLang="zh-CN" sz="2000" b="0" dirty="0">
              <a:solidFill>
                <a:schemeClr val="tx1"/>
              </a:solidFill>
              <a:latin typeface="Times New Roman" panose="02020603050405020304" pitchFamily="18" charset="0"/>
            </a:endParaRPr>
          </a:p>
          <a:p>
            <a:pPr algn="just">
              <a:buNone/>
            </a:pPr>
            <a:r>
              <a:rPr lang="en-US" altLang="zh-CN" sz="2000" b="0" dirty="0">
                <a:solidFill>
                  <a:schemeClr val="tx1"/>
                </a:solidFill>
                <a:latin typeface="Times New Roman" panose="02020603050405020304" pitchFamily="18" charset="0"/>
              </a:rPr>
              <a:t>     The Tissot Men’s T-Touch Titanium Watch is the latest fashion of the Tissot Company. It has an elegance that exists in its exceptional, functional features. The polished, solid, Titanium (</a:t>
            </a:r>
            <a:r>
              <a:rPr lang="zh-CN" altLang="en-US" sz="2000" b="0" dirty="0">
                <a:solidFill>
                  <a:schemeClr val="tx1"/>
                </a:solidFill>
                <a:latin typeface="Times New Roman" panose="02020603050405020304" pitchFamily="18" charset="0"/>
              </a:rPr>
              <a:t>钛合金的</a:t>
            </a:r>
            <a:r>
              <a:rPr lang="en-US" altLang="zh-CN" sz="2000" b="0" dirty="0">
                <a:solidFill>
                  <a:schemeClr val="tx1"/>
                </a:solidFill>
                <a:latin typeface="Times New Roman" panose="02020603050405020304" pitchFamily="18" charset="0"/>
              </a:rPr>
              <a:t>) case and bracelet complement the bold, black dial which features a dotted pattern. The watch’s digital Touch-screen technology gives easy access to five distinctive functions: chronometer(</a:t>
            </a:r>
            <a:r>
              <a:rPr lang="zh-CN" altLang="en-US" sz="2000" b="0" dirty="0">
                <a:solidFill>
                  <a:schemeClr val="tx1"/>
                </a:solidFill>
                <a:latin typeface="Times New Roman" panose="02020603050405020304" pitchFamily="18" charset="0"/>
              </a:rPr>
              <a:t>计时器</a:t>
            </a:r>
            <a:r>
              <a:rPr lang="en-US" altLang="zh-CN" sz="2000" b="0" dirty="0">
                <a:solidFill>
                  <a:schemeClr val="tx1"/>
                </a:solidFill>
                <a:latin typeface="Times New Roman" panose="02020603050405020304" pitchFamily="18" charset="0"/>
              </a:rPr>
              <a:t>), compass(</a:t>
            </a:r>
            <a:r>
              <a:rPr lang="zh-CN" altLang="en-US" sz="2000" b="0" dirty="0">
                <a:solidFill>
                  <a:schemeClr val="tx1"/>
                </a:solidFill>
                <a:latin typeface="Times New Roman" panose="02020603050405020304" pitchFamily="18" charset="0"/>
              </a:rPr>
              <a:t>罗盘</a:t>
            </a:r>
            <a:r>
              <a:rPr lang="en-US" altLang="zh-CN" sz="2000" b="0" dirty="0">
                <a:solidFill>
                  <a:schemeClr val="tx1"/>
                </a:solidFill>
                <a:latin typeface="Times New Roman" panose="02020603050405020304" pitchFamily="18" charset="0"/>
              </a:rPr>
              <a:t>), alarm, thermometer(</a:t>
            </a:r>
            <a:r>
              <a:rPr lang="zh-CN" altLang="en-US" sz="2000" b="0" dirty="0">
                <a:solidFill>
                  <a:schemeClr val="tx1"/>
                </a:solidFill>
                <a:latin typeface="Times New Roman" panose="02020603050405020304" pitchFamily="18" charset="0"/>
              </a:rPr>
              <a:t>温度计</a:t>
            </a:r>
            <a:r>
              <a:rPr lang="en-US" altLang="zh-CN" sz="2000" b="0" dirty="0">
                <a:solidFill>
                  <a:schemeClr val="tx1"/>
                </a:solidFill>
                <a:latin typeface="Times New Roman" panose="02020603050405020304" pitchFamily="18" charset="0"/>
              </a:rPr>
              <a:t>), and barometer (</a:t>
            </a:r>
            <a:r>
              <a:rPr lang="zh-CN" altLang="en-US" sz="2000" b="0" dirty="0">
                <a:solidFill>
                  <a:schemeClr val="tx1"/>
                </a:solidFill>
                <a:latin typeface="Times New Roman" panose="02020603050405020304" pitchFamily="18" charset="0"/>
              </a:rPr>
              <a:t>气压计</a:t>
            </a:r>
            <a:r>
              <a:rPr lang="en-US" altLang="zh-CN" sz="2000" b="0" dirty="0">
                <a:solidFill>
                  <a:schemeClr val="tx1"/>
                </a:solidFill>
                <a:latin typeface="Times New Roman" panose="02020603050405020304" pitchFamily="18" charset="0"/>
              </a:rPr>
              <a:t>). This watch features a scratch-resistant sapphire (</a:t>
            </a:r>
            <a:r>
              <a:rPr lang="zh-CN" altLang="en-US" sz="2000" b="0" dirty="0">
                <a:solidFill>
                  <a:schemeClr val="tx1"/>
                </a:solidFill>
                <a:latin typeface="Times New Roman" panose="02020603050405020304" pitchFamily="18" charset="0"/>
              </a:rPr>
              <a:t>蓝宝石的</a:t>
            </a:r>
            <a:r>
              <a:rPr lang="en-US" altLang="zh-CN" sz="2000" b="0" dirty="0">
                <a:solidFill>
                  <a:schemeClr val="tx1"/>
                </a:solidFill>
                <a:latin typeface="Times New Roman" panose="02020603050405020304" pitchFamily="18" charset="0"/>
              </a:rPr>
              <a:t>) crystal and is water resistant to 99 feet. The list price is $ 895, but you’ll get 10% off if you purchase online. A one-year guarantee and a two-year parts guarantee are included. Ready for delivery within three to five days. </a:t>
            </a: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Tel:  (852) 2261 0008    Hong Kong</a:t>
            </a:r>
            <a:r>
              <a:rPr lang="en-US" altLang="zh-CN" sz="2000" dirty="0">
                <a:solidFill>
                  <a:schemeClr val="tx1"/>
                </a:solidFill>
                <a:latin typeface="Times New Roman" panose="02020603050405020304" pitchFamily="18" charset="0"/>
              </a:rPr>
              <a:t> </a:t>
            </a:r>
            <a:endParaRPr lang="zh-CN" altLang="en-US" sz="200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1"/>
          <p:cNvSpPr>
            <a:spLocks noGrp="1"/>
          </p:cNvSpPr>
          <p:nvPr>
            <p:ph type="title"/>
          </p:nvPr>
        </p:nvSpPr>
        <p:spPr>
          <a:xfrm>
            <a:off x="1055688" y="530225"/>
            <a:ext cx="7958137" cy="546100"/>
          </a:xfrm>
        </p:spPr>
        <p:txBody>
          <a:bodyPr vert="horz" wrap="square" lIns="91440" tIns="45720" rIns="91440" bIns="45720" anchor="ctr" anchorCtr="0"/>
          <a:p>
            <a:r>
              <a:rPr lang="en-US" altLang="zh-CN" sz="2400" dirty="0">
                <a:solidFill>
                  <a:srgbClr val="282917"/>
                </a:solidFill>
                <a:latin typeface="Times New Roman" panose="02020603050405020304" pitchFamily="18" charset="0"/>
                <a:cs typeface="Times New Roman" panose="02020603050405020304" pitchFamily="18" charset="0"/>
              </a:rPr>
              <a:t>2. Sample Two.</a:t>
            </a:r>
            <a:endParaRPr lang="zh-CN" altLang="en-US" sz="2400" b="0" dirty="0">
              <a:solidFill>
                <a:srgbClr val="282917"/>
              </a:solidFill>
              <a:latin typeface="Times New Roman" panose="02020603050405020304" pitchFamily="18" charset="0"/>
              <a:ea typeface="Times New Roman" panose="02020603050405020304" pitchFamily="18" charset="0"/>
            </a:endParaRPr>
          </a:p>
        </p:txBody>
      </p:sp>
      <p:sp>
        <p:nvSpPr>
          <p:cNvPr id="36867" name="内容占位符 2"/>
          <p:cNvSpPr>
            <a:spLocks noGrp="1"/>
          </p:cNvSpPr>
          <p:nvPr>
            <p:ph idx="1"/>
          </p:nvPr>
        </p:nvSpPr>
        <p:spPr>
          <a:xfrm>
            <a:off x="1000125" y="1016000"/>
            <a:ext cx="7961313" cy="5360988"/>
          </a:xfrm>
        </p:spPr>
        <p:txBody>
          <a:bodyPr vert="horz" wrap="square" lIns="91440" tIns="45720" rIns="91440" bIns="45720" anchor="t" anchorCtr="0"/>
          <a:p>
            <a:pPr algn="ctr">
              <a:buNone/>
            </a:pPr>
            <a:r>
              <a:rPr lang="en-US" altLang="zh-CN" sz="2000" dirty="0">
                <a:solidFill>
                  <a:schemeClr val="tx1"/>
                </a:solidFill>
                <a:latin typeface="Times New Roman" panose="02020603050405020304" pitchFamily="18" charset="0"/>
              </a:rPr>
              <a:t>Gucci Women’s Sunglasses</a:t>
            </a:r>
            <a:endParaRPr lang="en-US" altLang="zh-CN" sz="2000" dirty="0">
              <a:solidFill>
                <a:schemeClr val="tx1"/>
              </a:solidFill>
              <a:latin typeface="Times New Roman" panose="02020603050405020304" pitchFamily="18" charset="0"/>
            </a:endParaRPr>
          </a:p>
          <a:p>
            <a:pPr algn="just">
              <a:buNone/>
            </a:pPr>
            <a:r>
              <a:rPr lang="en-US" altLang="zh-CN" sz="2000" b="0" dirty="0">
                <a:solidFill>
                  <a:schemeClr val="tx1"/>
                </a:solidFill>
                <a:latin typeface="Times New Roman" panose="02020603050405020304" pitchFamily="18" charset="0"/>
              </a:rPr>
              <a:t>     Gucci 3035/S Women’s Sunglasses are the most fashionable and glamorous</a:t>
            </a:r>
            <a:r>
              <a:rPr lang="zh-CN" altLang="en-US" sz="2000" b="0" dirty="0">
                <a:solidFill>
                  <a:schemeClr val="tx1"/>
                </a:solidFill>
                <a:latin typeface="Times New Roman" panose="02020603050405020304" pitchFamily="18" charset="0"/>
              </a:rPr>
              <a:t>（独特的，有魅力的） </a:t>
            </a:r>
            <a:r>
              <a:rPr lang="en-US" altLang="zh-CN" sz="2000" b="0" dirty="0">
                <a:solidFill>
                  <a:schemeClr val="tx1"/>
                </a:solidFill>
                <a:latin typeface="Times New Roman" panose="02020603050405020304" pitchFamily="18" charset="0"/>
              </a:rPr>
              <a:t>sunglasses ever! Made of fine Italian materials and craftsmanship</a:t>
            </a:r>
            <a:r>
              <a:rPr lang="zh-CN" altLang="en-US" sz="2000" b="0" dirty="0">
                <a:solidFill>
                  <a:schemeClr val="tx1"/>
                </a:solidFill>
                <a:latin typeface="Times New Roman" panose="02020603050405020304" pitchFamily="18" charset="0"/>
              </a:rPr>
              <a:t>（工艺）</a:t>
            </a:r>
            <a:r>
              <a:rPr lang="en-US" altLang="zh-CN" sz="2000" b="0" dirty="0">
                <a:solidFill>
                  <a:schemeClr val="tx1"/>
                </a:solidFill>
                <a:latin typeface="Times New Roman" panose="02020603050405020304" pitchFamily="18" charset="0"/>
              </a:rPr>
              <a:t>, our glasses are extremely stunning</a:t>
            </a:r>
            <a:r>
              <a:rPr lang="zh-CN" altLang="en-US" sz="2000" b="0" dirty="0">
                <a:solidFill>
                  <a:schemeClr val="tx1"/>
                </a:solidFill>
                <a:latin typeface="Times New Roman" panose="02020603050405020304" pitchFamily="18" charset="0"/>
              </a:rPr>
              <a:t>（极好的） </a:t>
            </a:r>
            <a:r>
              <a:rPr lang="en-US" altLang="zh-CN" sz="2000" b="0" dirty="0">
                <a:solidFill>
                  <a:schemeClr val="tx1"/>
                </a:solidFill>
                <a:latin typeface="Times New Roman" panose="02020603050405020304" pitchFamily="18" charset="0"/>
              </a:rPr>
              <a:t>and fashionable. Our sunglasses will take good care of your vision, protecting your eyes from harmful sun rays. These sunglasses feature UV400 Lens Technology, absorbing over 99% of harmful UVA and UVB spectrums. The smart design is to fit your face curve. Absolute comfort for everyday wear. The market price is $ 75. 99.</a:t>
            </a:r>
            <a:endParaRPr lang="en-US" altLang="zh-CN" sz="2000" b="0" dirty="0">
              <a:solidFill>
                <a:schemeClr val="tx1"/>
              </a:solidFill>
              <a:latin typeface="Times New Roman" panose="02020603050405020304" pitchFamily="18" charset="0"/>
            </a:endParaRPr>
          </a:p>
          <a:p>
            <a:pPr algn="just">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Services offered: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A one-year warranty;</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Free clean during warranty period.</a:t>
            </a: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Delivery: Place your order, and enjoy the free shipping.</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https://www.gucci.com/uk/en_gb/</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26111"/>
          <p:cNvGrpSpPr/>
          <p:nvPr/>
        </p:nvGrpSpPr>
        <p:grpSpPr>
          <a:xfrm>
            <a:off x="5932488" y="5632450"/>
            <a:ext cx="669925" cy="654050"/>
            <a:chOff x="4027" y="3016"/>
            <a:chExt cx="515" cy="505"/>
          </a:xfrm>
        </p:grpSpPr>
        <p:sp>
          <p:nvSpPr>
            <p:cNvPr id="26113" name="椭圆 26112"/>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7900" name="图片 26113" descr="sphere_highlight"/>
            <p:cNvPicPr>
              <a:picLocks noChangeAspect="1"/>
            </p:cNvPicPr>
            <p:nvPr/>
          </p:nvPicPr>
          <p:blipFill>
            <a:blip r:embed="rId1"/>
            <a:stretch>
              <a:fillRect/>
            </a:stretch>
          </p:blipFill>
          <p:spPr>
            <a:xfrm>
              <a:off x="4046" y="3018"/>
              <a:ext cx="470" cy="241"/>
            </a:xfrm>
            <a:prstGeom prst="rect">
              <a:avLst/>
            </a:prstGeom>
            <a:noFill/>
            <a:ln w="9525">
              <a:noFill/>
            </a:ln>
          </p:spPr>
        </p:pic>
      </p:grpSp>
      <p:grpSp>
        <p:nvGrpSpPr>
          <p:cNvPr id="3" name="组合 26114"/>
          <p:cNvGrpSpPr/>
          <p:nvPr/>
        </p:nvGrpSpPr>
        <p:grpSpPr>
          <a:xfrm>
            <a:off x="7323138" y="5181600"/>
            <a:ext cx="349250" cy="339725"/>
            <a:chOff x="4027" y="3016"/>
            <a:chExt cx="515" cy="505"/>
          </a:xfrm>
        </p:grpSpPr>
        <p:sp>
          <p:nvSpPr>
            <p:cNvPr id="26116" name="椭圆 26115"/>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7898" name="图片 26116" descr="sphere_highlight"/>
            <p:cNvPicPr>
              <a:picLocks noChangeAspect="1"/>
            </p:cNvPicPr>
            <p:nvPr/>
          </p:nvPicPr>
          <p:blipFill>
            <a:blip r:embed="rId2"/>
            <a:stretch>
              <a:fillRect/>
            </a:stretch>
          </p:blipFill>
          <p:spPr>
            <a:xfrm>
              <a:off x="4046" y="3018"/>
              <a:ext cx="470" cy="241"/>
            </a:xfrm>
            <a:prstGeom prst="rect">
              <a:avLst/>
            </a:prstGeom>
            <a:noFill/>
            <a:ln w="9525">
              <a:noFill/>
            </a:ln>
          </p:spPr>
        </p:pic>
      </p:grpSp>
      <p:sp>
        <p:nvSpPr>
          <p:cNvPr id="26118" name="椭圆 26117"/>
          <p:cNvSpPr/>
          <p:nvPr/>
        </p:nvSpPr>
        <p:spPr>
          <a:xfrm>
            <a:off x="3862388" y="5168900"/>
            <a:ext cx="1082675" cy="1071563"/>
          </a:xfrm>
          <a:prstGeom prst="ellipse">
            <a:avLst/>
          </a:prstGeom>
          <a:blipFill rotWithShape="1">
            <a:blip r:embed="rId3"/>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endParaRPr lang="zh-CN" altLang="en-US" dirty="0">
              <a:latin typeface="Arial" panose="020B0604020202020204" pitchFamily="34" charset="0"/>
            </a:endParaRPr>
          </a:p>
        </p:txBody>
      </p:sp>
      <p:sp>
        <p:nvSpPr>
          <p:cNvPr id="26119" name="椭圆 26118"/>
          <p:cNvSpPr/>
          <p:nvPr/>
        </p:nvSpPr>
        <p:spPr>
          <a:xfrm>
            <a:off x="0" y="400050"/>
            <a:ext cx="2609850" cy="2624138"/>
          </a:xfrm>
          <a:prstGeom prst="ellipse">
            <a:avLst/>
          </a:prstGeom>
          <a:blipFill rotWithShape="1">
            <a:blip r:embed="rId4"/>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endParaRPr lang="zh-CN" altLang="en-US" dirty="0">
              <a:latin typeface="Arial" panose="020B0604020202020204" pitchFamily="34" charset="0"/>
            </a:endParaRPr>
          </a:p>
        </p:txBody>
      </p:sp>
      <p:sp>
        <p:nvSpPr>
          <p:cNvPr id="26120" name="椭圆 26119"/>
          <p:cNvSpPr/>
          <p:nvPr/>
        </p:nvSpPr>
        <p:spPr>
          <a:xfrm>
            <a:off x="1428750" y="3671888"/>
            <a:ext cx="1911350" cy="1892300"/>
          </a:xfrm>
          <a:prstGeom prst="ellipse">
            <a:avLst/>
          </a:prstGeom>
          <a:blipFill rotWithShape="1">
            <a:blip r:embed="rId5"/>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endParaRPr lang="zh-CN" altLang="en-US" dirty="0">
              <a:latin typeface="Arial" panose="020B0604020202020204" pitchFamily="34" charset="0"/>
            </a:endParaRPr>
          </a:p>
        </p:txBody>
      </p:sp>
      <p:sp>
        <p:nvSpPr>
          <p:cNvPr id="14" name="TextBox 13"/>
          <p:cNvSpPr txBox="1"/>
          <p:nvPr/>
        </p:nvSpPr>
        <p:spPr>
          <a:xfrm>
            <a:off x="2609533" y="2562543"/>
            <a:ext cx="6548438" cy="2306955"/>
          </a:xfrm>
          <a:prstGeom prst="rect">
            <a:avLst/>
          </a:prstGeom>
          <a:noFill/>
        </p:spPr>
        <p:txBody>
          <a:bodyPr>
            <a:spAutoFit/>
          </a:bodyPr>
          <a:lstStyle/>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Thank you for your attention !</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谢谢观赏！</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endParaRPr kumimoji="0" lang="zh-CN" altLang="en-US" sz="24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26118"/>
                                        </p:tgtEl>
                                        <p:attrNameLst>
                                          <p:attrName>style.visibility</p:attrName>
                                        </p:attrNameLst>
                                      </p:cBhvr>
                                      <p:to>
                                        <p:strVal val="visible"/>
                                      </p:to>
                                    </p:set>
                                    <p:animEffect transition="in" filter="fade">
                                      <p:cBhvr>
                                        <p:cTn id="22" dur="1000"/>
                                        <p:tgtEl>
                                          <p:spTgt spid="26118"/>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26120"/>
                                        </p:tgtEl>
                                        <p:attrNameLst>
                                          <p:attrName>style.visibility</p:attrName>
                                        </p:attrNameLst>
                                      </p:cBhvr>
                                      <p:to>
                                        <p:strVal val="visible"/>
                                      </p:to>
                                    </p:set>
                                    <p:animEffect transition="in" filter="fade">
                                      <p:cBhvr>
                                        <p:cTn id="26" dur="1000"/>
                                        <p:tgtEl>
                                          <p:spTgt spid="26120"/>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26119"/>
                                        </p:tgtEl>
                                        <p:attrNameLst>
                                          <p:attrName>style.visibility</p:attrName>
                                        </p:attrNameLst>
                                      </p:cBhvr>
                                      <p:to>
                                        <p:strVal val="visible"/>
                                      </p:to>
                                    </p:set>
                                    <p:animEffect transition="in" filter="fade">
                                      <p:cBhvr>
                                        <p:cTn id="30" dur="1000"/>
                                        <p:tgtEl>
                                          <p:spTgt spid="26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Rectangle 3"/>
          <p:cNvSpPr>
            <a:spLocks noGrp="1"/>
          </p:cNvSpPr>
          <p:nvPr>
            <p:ph idx="1"/>
          </p:nvPr>
        </p:nvSpPr>
        <p:spPr>
          <a:xfrm>
            <a:off x="887413" y="1163638"/>
            <a:ext cx="7961312" cy="5360987"/>
          </a:xfrm>
        </p:spPr>
        <p:txBody>
          <a:bodyPr vert="horz" wrap="square" lIns="91440" tIns="45720" rIns="91440" bIns="45720" anchor="t" anchorCtr="0"/>
          <a:p>
            <a:pPr algn="just">
              <a:lnSpc>
                <a:spcPct val="80000"/>
              </a:lnSpc>
              <a:buNone/>
            </a:pPr>
            <a:r>
              <a:rPr lang="en-US" altLang="zh-CN" sz="2000" dirty="0">
                <a:solidFill>
                  <a:srgbClr val="282917"/>
                </a:solidFill>
                <a:latin typeface="Times New Roman" panose="02020603050405020304" pitchFamily="18" charset="0"/>
                <a:cs typeface="Times New Roman" panose="02020603050405020304" pitchFamily="18" charset="0"/>
              </a:rPr>
              <a:t>     Types of product advertising copy</a:t>
            </a:r>
            <a:r>
              <a:rPr lang="zh-CN" altLang="en-US" sz="2000" b="0" dirty="0">
                <a:solidFill>
                  <a:srgbClr val="282917"/>
                </a:solidFill>
                <a:latin typeface="Times New Roman" panose="02020603050405020304" pitchFamily="18" charset="0"/>
                <a:cs typeface="Times New Roman" panose="02020603050405020304" pitchFamily="18" charset="0"/>
              </a:rPr>
              <a:t>（常见广告文案的种类）</a:t>
            </a:r>
            <a:r>
              <a:rPr lang="en-US" altLang="zh-CN" sz="2000" b="0" dirty="0">
                <a:solidFill>
                  <a:srgbClr val="282917"/>
                </a:solidFill>
                <a:latin typeface="Times New Roman" panose="02020603050405020304" pitchFamily="18" charset="0"/>
                <a:cs typeface="Times New Roman" panose="02020603050405020304" pitchFamily="18" charset="0"/>
              </a:rPr>
              <a:t>: There are generally four types of written-form advertisements.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sz="2000" b="0" dirty="0">
                <a:solidFill>
                  <a:srgbClr val="282917"/>
                </a:solidFill>
                <a:latin typeface="Times New Roman" panose="02020603050405020304" pitchFamily="18" charset="0"/>
                <a:cs typeface="Times New Roman" panose="02020603050405020304" pitchFamily="18" charset="0"/>
              </a:rPr>
              <a:t>Product introduction advertising copy（产品介绍型广告文案）：It is commonly used to introduce the characteristics of the product, functions, advantages and use methods and other information. This kind of advertising copy usually highlights the unique selling point of the product, catches the attention of consumers and stimulates their desire to buy.</a:t>
            </a:r>
            <a:endParaRPr sz="2000" b="0" dirty="0">
              <a:solidFill>
                <a:srgbClr val="282917"/>
              </a:solidFill>
              <a:latin typeface="Times New Roman" panose="02020603050405020304" pitchFamily="18" charset="0"/>
              <a:cs typeface="Times New Roman" panose="02020603050405020304" pitchFamily="18" charset="0"/>
            </a:endParaRPr>
          </a:p>
          <a:p>
            <a:pPr algn="just">
              <a:lnSpc>
                <a:spcPct val="80000"/>
              </a:lnSpc>
              <a:buNone/>
            </a:pPr>
            <a:r>
              <a:rPr lang="en-US" sz="2000" b="0" dirty="0">
                <a:solidFill>
                  <a:srgbClr val="282917"/>
                </a:solidFill>
                <a:latin typeface="Times New Roman" panose="02020603050405020304" pitchFamily="18" charset="0"/>
                <a:cs typeface="Times New Roman" panose="02020603050405020304" pitchFamily="18" charset="0"/>
              </a:rPr>
              <a:t>            </a:t>
            </a:r>
            <a:r>
              <a:rPr sz="2000" b="0" dirty="0">
                <a:solidFill>
                  <a:srgbClr val="282917"/>
                </a:solidFill>
                <a:latin typeface="Times New Roman" panose="02020603050405020304" pitchFamily="18" charset="0"/>
                <a:cs typeface="Times New Roman" panose="02020603050405020304" pitchFamily="18" charset="0"/>
              </a:rPr>
              <a:t>Service promotion advertising copy（服务推广型广告文案）: It is mainly used to promote all kinds of services, such as beauty salon, catering service, tourism service and so on. This kind of advertising copy needs to highlight the characteristics and advantages of the service, so that consumers understand the value of the service and choose to buy. </a:t>
            </a:r>
            <a:endParaRPr sz="2000" b="0" dirty="0">
              <a:solidFill>
                <a:srgbClr val="282917"/>
              </a:solidFill>
              <a:latin typeface="Times New Roman" panose="02020603050405020304" pitchFamily="18" charset="0"/>
              <a:cs typeface="Times New Roman" panose="02020603050405020304" pitchFamily="18" charset="0"/>
            </a:endParaRPr>
          </a:p>
          <a:p>
            <a:pPr algn="just">
              <a:lnSpc>
                <a:spcPct val="80000"/>
              </a:lnSpc>
              <a:buNone/>
            </a:pPr>
            <a:r>
              <a:rPr sz="2000" b="0" dirty="0">
                <a:solidFill>
                  <a:srgbClr val="282917"/>
                </a:solidFill>
                <a:latin typeface="Times New Roman" panose="02020603050405020304" pitchFamily="18" charset="0"/>
                <a:cs typeface="Times New Roman" panose="02020603050405020304" pitchFamily="18" charset="0"/>
              </a:rPr>
              <a:t> </a:t>
            </a:r>
            <a:r>
              <a:rPr lang="en-US" sz="2000" b="0" dirty="0">
                <a:solidFill>
                  <a:srgbClr val="282917"/>
                </a:solidFill>
                <a:latin typeface="Times New Roman" panose="02020603050405020304" pitchFamily="18" charset="0"/>
                <a:cs typeface="Times New Roman" panose="02020603050405020304" pitchFamily="18" charset="0"/>
              </a:rPr>
              <a:t>            Brand advertising copy（品牌宣传型广告文案）：It is usually designed to enhance brand awareness and reputation. This kind of advertising copy usually highlights the history, culture, philosophy and brand image, so that consumers have a deeper understanding and cognition of the brand. </a:t>
            </a:r>
            <a:endParaRPr lang="en-US" sz="2000" b="0" dirty="0">
              <a:solidFill>
                <a:srgbClr val="282917"/>
              </a:solidFill>
              <a:latin typeface="Times New Roman" panose="02020603050405020304" pitchFamily="18" charset="0"/>
              <a:cs typeface="Times New Roman" panose="02020603050405020304" pitchFamily="18" charset="0"/>
            </a:endParaRPr>
          </a:p>
          <a:p>
            <a:pPr algn="just">
              <a:lnSpc>
                <a:spcPct val="80000"/>
              </a:lnSpc>
              <a:buNone/>
            </a:pPr>
            <a:endParaRPr sz="2000" b="0" dirty="0">
              <a:solidFill>
                <a:srgbClr val="282917"/>
              </a:solidFill>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Rectangle 3"/>
          <p:cNvSpPr>
            <a:spLocks noGrp="1"/>
          </p:cNvSpPr>
          <p:nvPr>
            <p:ph idx="1"/>
          </p:nvPr>
        </p:nvSpPr>
        <p:spPr>
          <a:xfrm>
            <a:off x="887413" y="1163638"/>
            <a:ext cx="7961312" cy="5360987"/>
          </a:xfrm>
        </p:spPr>
        <p:txBody>
          <a:bodyPr vert="horz" wrap="square" lIns="91440" tIns="45720" rIns="91440" bIns="45720" anchor="t" anchorCtr="0"/>
          <a:p>
            <a:pPr algn="just">
              <a:lnSpc>
                <a:spcPct val="80000"/>
              </a:lnSpc>
              <a:buNone/>
            </a:pPr>
            <a:r>
              <a:rPr lang="en-US" altLang="zh-CN" sz="2000" dirty="0">
                <a:solidFill>
                  <a:srgbClr val="282917"/>
                </a:solidFill>
                <a:latin typeface="Times New Roman" panose="02020603050405020304" pitchFamily="18" charset="0"/>
                <a:cs typeface="Times New Roman" panose="02020603050405020304" pitchFamily="18" charset="0"/>
              </a:rPr>
              <a:t>     Types of product advertising copy</a:t>
            </a:r>
            <a:r>
              <a:rPr lang="zh-CN" altLang="en-US" sz="2000" b="0" dirty="0">
                <a:solidFill>
                  <a:srgbClr val="282917"/>
                </a:solidFill>
                <a:latin typeface="Times New Roman" panose="02020603050405020304" pitchFamily="18" charset="0"/>
                <a:cs typeface="Times New Roman" panose="02020603050405020304" pitchFamily="18" charset="0"/>
              </a:rPr>
              <a:t>（常见广告文案的种类）</a:t>
            </a:r>
            <a:r>
              <a:rPr lang="en-US" altLang="zh-CN" sz="2000" b="0" dirty="0">
                <a:solidFill>
                  <a:srgbClr val="282917"/>
                </a:solidFill>
                <a:latin typeface="Times New Roman" panose="02020603050405020304" pitchFamily="18" charset="0"/>
                <a:cs typeface="Times New Roman" panose="02020603050405020304" pitchFamily="18" charset="0"/>
              </a:rPr>
              <a:t>: There are generally four types of written-form advertisements.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sz="2000" b="0" dirty="0">
                <a:solidFill>
                  <a:srgbClr val="282917"/>
                </a:solidFill>
                <a:latin typeface="Times New Roman" panose="02020603050405020304" pitchFamily="18" charset="0"/>
                <a:cs typeface="Times New Roman" panose="02020603050405020304" pitchFamily="18" charset="0"/>
              </a:rPr>
              <a:t>Product introduction advertising copy（产品介绍型广告文案）：It is commonly used to introduce the characteristics of the product, functions, advantages and use methods and other information. This kind of advertising copy usually highlights the unique selling point of the product, catches the attention of consumers and stimulates their desire to buy.</a:t>
            </a:r>
            <a:endParaRPr sz="2000" b="0" dirty="0">
              <a:solidFill>
                <a:srgbClr val="282917"/>
              </a:solidFill>
              <a:latin typeface="Times New Roman" panose="02020603050405020304" pitchFamily="18" charset="0"/>
              <a:cs typeface="Times New Roman" panose="02020603050405020304" pitchFamily="18" charset="0"/>
            </a:endParaRPr>
          </a:p>
          <a:p>
            <a:pPr algn="just">
              <a:lnSpc>
                <a:spcPct val="80000"/>
              </a:lnSpc>
              <a:buNone/>
            </a:pPr>
            <a:r>
              <a:rPr lang="en-US" sz="2000" b="0" dirty="0">
                <a:solidFill>
                  <a:srgbClr val="282917"/>
                </a:solidFill>
                <a:latin typeface="Times New Roman" panose="02020603050405020304" pitchFamily="18" charset="0"/>
                <a:cs typeface="Times New Roman" panose="02020603050405020304" pitchFamily="18" charset="0"/>
              </a:rPr>
              <a:t>            </a:t>
            </a:r>
            <a:r>
              <a:rPr sz="2000" b="0" dirty="0">
                <a:solidFill>
                  <a:srgbClr val="282917"/>
                </a:solidFill>
                <a:latin typeface="Times New Roman" panose="02020603050405020304" pitchFamily="18" charset="0"/>
                <a:cs typeface="Times New Roman" panose="02020603050405020304" pitchFamily="18" charset="0"/>
              </a:rPr>
              <a:t>Service promotion advertising copy（服务推广型广告文案）: It is mainly used to promote all kinds of services, such as beauty salon, catering service, tourism service and so on. This kind of advertising copy needs to highlight the characteristics and advantages of the service, so that consumers understand the value of the service and choose to buy. </a:t>
            </a:r>
            <a:endParaRPr sz="2000" b="0" dirty="0">
              <a:solidFill>
                <a:srgbClr val="282917"/>
              </a:solidFill>
              <a:latin typeface="Times New Roman" panose="02020603050405020304" pitchFamily="18" charset="0"/>
              <a:cs typeface="Times New Roman" panose="02020603050405020304" pitchFamily="18" charset="0"/>
            </a:endParaRPr>
          </a:p>
          <a:p>
            <a:pPr algn="just">
              <a:lnSpc>
                <a:spcPct val="80000"/>
              </a:lnSpc>
              <a:buNone/>
            </a:pPr>
            <a:r>
              <a:rPr sz="2000" b="0" dirty="0">
                <a:solidFill>
                  <a:srgbClr val="282917"/>
                </a:solidFill>
                <a:latin typeface="Times New Roman" panose="02020603050405020304" pitchFamily="18" charset="0"/>
                <a:cs typeface="Times New Roman" panose="02020603050405020304" pitchFamily="18" charset="0"/>
              </a:rPr>
              <a:t> </a:t>
            </a:r>
            <a:r>
              <a:rPr lang="en-US" sz="2000" b="0" dirty="0">
                <a:solidFill>
                  <a:srgbClr val="282917"/>
                </a:solidFill>
                <a:latin typeface="Times New Roman" panose="02020603050405020304" pitchFamily="18" charset="0"/>
                <a:cs typeface="Times New Roman" panose="02020603050405020304" pitchFamily="18" charset="0"/>
              </a:rPr>
              <a:t>            Brand advertising copy（品牌宣传型广告文案）：It is usually designed to enhance brand awareness and reputation. This kind of advertising copy usually highlights the history, culture, philosophy and brand image, so that consumers have a deeper understanding and cognition of the brand. </a:t>
            </a:r>
            <a:endParaRPr lang="en-US" sz="2000" b="0" dirty="0">
              <a:solidFill>
                <a:srgbClr val="282917"/>
              </a:solidFill>
              <a:latin typeface="Times New Roman" panose="02020603050405020304" pitchFamily="18" charset="0"/>
              <a:cs typeface="Times New Roman" panose="02020603050405020304" pitchFamily="18" charset="0"/>
            </a:endParaRPr>
          </a:p>
          <a:p>
            <a:pPr algn="just">
              <a:lnSpc>
                <a:spcPct val="80000"/>
              </a:lnSpc>
              <a:buNone/>
            </a:pPr>
            <a:endParaRPr sz="2000" b="0" dirty="0">
              <a:solidFill>
                <a:srgbClr val="282917"/>
              </a:solidFill>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Rectangle 3"/>
          <p:cNvSpPr>
            <a:spLocks noGrp="1"/>
          </p:cNvSpPr>
          <p:nvPr>
            <p:ph idx="1"/>
          </p:nvPr>
        </p:nvSpPr>
        <p:spPr>
          <a:xfrm>
            <a:off x="823595" y="1453515"/>
            <a:ext cx="7700645" cy="5071110"/>
          </a:xfrm>
        </p:spPr>
        <p:txBody>
          <a:bodyPr vert="horz" wrap="square" lIns="91440" tIns="45720" rIns="91440" bIns="45720" anchor="t" anchorCtr="0"/>
          <a:p>
            <a:pPr algn="just">
              <a:lnSpc>
                <a:spcPct val="80000"/>
              </a:lnSpc>
              <a:buNone/>
            </a:pPr>
            <a:r>
              <a:rPr lang="en-US" altLang="zh-CN" sz="2000" dirty="0">
                <a:solidFill>
                  <a:srgbClr val="282917"/>
                </a:solidFill>
                <a:latin typeface="Times New Roman" panose="02020603050405020304" pitchFamily="18" charset="0"/>
                <a:cs typeface="Times New Roman" panose="02020603050405020304" pitchFamily="18" charset="0"/>
              </a:rPr>
              <a:t>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sz="2000" b="0" dirty="0">
                <a:solidFill>
                  <a:srgbClr val="282917"/>
                </a:solidFill>
                <a:latin typeface="Times New Roman" panose="02020603050405020304" pitchFamily="18" charset="0"/>
                <a:cs typeface="Times New Roman" panose="02020603050405020304" pitchFamily="18" charset="0"/>
              </a:rPr>
              <a:t>Promotional advertising copy（促销活动型广告文案）：It is mainly designed to promote all kinds of promotional activities, such as discounts, coupons, full reduction, gifts and other promotional means. This kind of advertising copy usually highlights the preferential strength of the promotion and the activity duration to attract consumers to participate in the purchase. </a:t>
            </a:r>
            <a:endParaRPr sz="2000" b="0" dirty="0">
              <a:solidFill>
                <a:srgbClr val="282917"/>
              </a:solidFill>
              <a:latin typeface="Times New Roman" panose="02020603050405020304" pitchFamily="18" charset="0"/>
              <a:cs typeface="Times New Roman" panose="02020603050405020304" pitchFamily="18" charset="0"/>
            </a:endParaRPr>
          </a:p>
          <a:p>
            <a:pPr algn="just">
              <a:lnSpc>
                <a:spcPct val="80000"/>
              </a:lnSpc>
              <a:buNone/>
            </a:pPr>
            <a:r>
              <a:rPr lang="en-US" sz="2000" b="0" dirty="0">
                <a:solidFill>
                  <a:srgbClr val="282917"/>
                </a:solidFill>
                <a:latin typeface="Times New Roman" panose="02020603050405020304" pitchFamily="18" charset="0"/>
                <a:cs typeface="Times New Roman" panose="02020603050405020304" pitchFamily="18" charset="0"/>
              </a:rPr>
              <a:t>            </a:t>
            </a:r>
            <a:r>
              <a:rPr sz="2000" b="0" dirty="0">
                <a:solidFill>
                  <a:srgbClr val="282917"/>
                </a:solidFill>
                <a:latin typeface="Times New Roman" panose="02020603050405020304" pitchFamily="18" charset="0"/>
                <a:cs typeface="Times New Roman" panose="02020603050405020304" pitchFamily="18" charset="0"/>
              </a:rPr>
              <a:t> Socially responsible advertising copy（社会责任型广告文案）：It is usually designed to convey social positive energy. This kind of advertising copy usually highlights the enterprise’s social responsibility and care for the society, so that consumers have a sense of identity and good feelings for the enterprise. </a:t>
            </a:r>
            <a:endParaRPr sz="2000" b="0" dirty="0">
              <a:solidFill>
                <a:srgbClr val="282917"/>
              </a:solidFill>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内容占位符 2"/>
          <p:cNvSpPr>
            <a:spLocks noGrp="1"/>
          </p:cNvSpPr>
          <p:nvPr>
            <p:ph idx="1"/>
          </p:nvPr>
        </p:nvSpPr>
        <p:spPr>
          <a:xfrm>
            <a:off x="1076325" y="1062038"/>
            <a:ext cx="7580313" cy="5530850"/>
          </a:xfrm>
        </p:spPr>
        <p:txBody>
          <a:bodyPr vert="horz" wrap="square" lIns="91440" tIns="45720" rIns="91440" bIns="45720" anchor="t" anchorCtr="0"/>
          <a:p>
            <a:pPr algn="just">
              <a:buNone/>
            </a:pPr>
            <a:r>
              <a:rPr lang="en-US" altLang="zh-CN" sz="2000" dirty="0">
                <a:solidFill>
                  <a:srgbClr val="282917"/>
                </a:solidFill>
                <a:latin typeface="Times New Roman" panose="02020603050405020304" pitchFamily="18" charset="0"/>
                <a:cs typeface="Times New Roman" panose="02020603050405020304" pitchFamily="18" charset="0"/>
              </a:rPr>
              <a:t>            Content of a Product Advertising Copy</a:t>
            </a:r>
            <a:r>
              <a:rPr lang="zh-CN" altLang="en-US" sz="2000" b="0" dirty="0">
                <a:solidFill>
                  <a:srgbClr val="282917"/>
                </a:solidFill>
                <a:latin typeface="Times New Roman" panose="02020603050405020304" pitchFamily="18" charset="0"/>
                <a:cs typeface="Times New Roman" panose="02020603050405020304" pitchFamily="18" charset="0"/>
              </a:rPr>
              <a:t>（广告文案的内容）</a:t>
            </a:r>
            <a:r>
              <a:rPr lang="en-US" altLang="zh-CN" sz="2000" b="0" dirty="0">
                <a:solidFill>
                  <a:srgbClr val="282917"/>
                </a:solidFill>
                <a:latin typeface="Times New Roman" panose="02020603050405020304" pitchFamily="18" charset="0"/>
                <a:cs typeface="Times New Roman" panose="02020603050405020304" pitchFamily="18" charset="0"/>
              </a:rPr>
              <a:t>: the content of a print advertising copy usually involves four parts: headline, subheads, body and supplementary item. Firstly, the headline is crucial for an advertisement copy, which is supposed to be of clarity and force. Direct headline, indirect headline and combined headline are common types of headline. Secondly, the subheads can be the name of the target product or some interesting words and phrases about the product. Thirdly, the text is the main part of an advertisement and its purpose is to give a general description of the target product, often including the advantages of the product. Generally speaking, the text may involve ⑴lead-in paragraph – to arise customers’ interest, ⑵interior paragraph – details about the product, highlighting the profits, ⑶trial close – about order information and ⑷close – to ask for the sale. The last part of an advertisement is the supplementary items, including trademark, logotype, seals, contact information, etc. </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内容占位符 2"/>
          <p:cNvSpPr>
            <a:spLocks noGrp="1"/>
          </p:cNvSpPr>
          <p:nvPr>
            <p:ph idx="1"/>
          </p:nvPr>
        </p:nvSpPr>
        <p:spPr>
          <a:xfrm>
            <a:off x="960120" y="1206818"/>
            <a:ext cx="7580313" cy="5530850"/>
          </a:xfrm>
        </p:spPr>
        <p:txBody>
          <a:bodyPr vert="horz" wrap="square" lIns="91440" tIns="45720" rIns="91440" bIns="45720" anchor="t" anchorCtr="0"/>
          <a:p>
            <a:pPr algn="just">
              <a:buNone/>
            </a:pPr>
            <a:r>
              <a:rPr lang="en-US" altLang="zh-CN" sz="2000" dirty="0">
                <a:solidFill>
                  <a:srgbClr val="282917"/>
                </a:solidFill>
                <a:latin typeface="Times New Roman" panose="02020603050405020304" pitchFamily="18" charset="0"/>
                <a:cs typeface="Times New Roman" panose="02020603050405020304" pitchFamily="18" charset="0"/>
              </a:rPr>
              <a:t>             Tips for writing a product advertising copy </a:t>
            </a:r>
            <a:r>
              <a:rPr lang="en-US" altLang="zh-CN" sz="2000" b="0" dirty="0">
                <a:solidFill>
                  <a:srgbClr val="282917"/>
                </a:solidFill>
                <a:latin typeface="Times New Roman" panose="02020603050405020304" pitchFamily="18" charset="0"/>
                <a:cs typeface="Times New Roman" panose="02020603050405020304" pitchFamily="18" charset="0"/>
              </a:rPr>
              <a:t>(广告文案写作技巧):</a:t>
            </a:r>
            <a:r>
              <a:rPr lang="en-US" altLang="zh-CN" sz="200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Novelty. The advertisement title and content must have novelty and better with news which are more attractive and impressive. An advertising copy that can arouse people’s curiosity will attract more people to read. Personification. When the product is personified, it usually has a good idea. The information in the personification can usually be delivered in a more interesting and amiable way, for example, “ ‘1+1’ eyes nutrition: I’m eyes. It’s glasses. Don’t let me marry it all my life.”  Situational Imagination. Advertising copies may apply pictures of familiar scenes in life which will be more close to the customers, such as “Buick—your key to a better life and a better world.” “You and Betty Crocker baked pastries, baked whole family happy.”</a:t>
            </a:r>
            <a:endParaRPr lang="en-US" altLang="zh-CN" sz="2000" b="0" dirty="0">
              <a:solidFill>
                <a:srgbClr val="282917"/>
              </a:solidFill>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内容占位符 2"/>
          <p:cNvSpPr>
            <a:spLocks noGrp="1"/>
          </p:cNvSpPr>
          <p:nvPr>
            <p:ph idx="1"/>
          </p:nvPr>
        </p:nvSpPr>
        <p:spPr>
          <a:xfrm>
            <a:off x="1026160" y="109220"/>
            <a:ext cx="8118475" cy="6253480"/>
          </a:xfrm>
        </p:spPr>
        <p:txBody>
          <a:bodyPr vert="horz" wrap="square" lIns="91440" tIns="45720" rIns="91440" bIns="45720" anchor="t" anchorCtr="0"/>
          <a:p>
            <a:pPr marL="609600" indent="-609600">
              <a:buNone/>
            </a:pPr>
            <a:r>
              <a:rPr lang="en-US" altLang="zh-CN" sz="2400" i="1" dirty="0">
                <a:solidFill>
                  <a:srgbClr val="282917"/>
                </a:solidFill>
                <a:latin typeface="Times New Roman" panose="02020603050405020304" pitchFamily="18" charset="0"/>
                <a:cs typeface="Times New Roman" panose="02020603050405020304" pitchFamily="18" charset="0"/>
              </a:rPr>
              <a:t>Task 1  </a:t>
            </a:r>
            <a:endParaRPr lang="en-US" altLang="zh-CN" sz="2400" i="1"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400" dirty="0">
                <a:solidFill>
                  <a:srgbClr val="282917"/>
                </a:solidFill>
                <a:latin typeface="Times New Roman" panose="02020603050405020304" pitchFamily="18" charset="0"/>
                <a:cs typeface="Times New Roman" panose="02020603050405020304" pitchFamily="18" charset="0"/>
              </a:rPr>
              <a:t>Directions: Reading and Comprehension. </a:t>
            </a:r>
            <a:r>
              <a:rPr lang="zh-CN" altLang="en-US" sz="2400" dirty="0">
                <a:solidFill>
                  <a:srgbClr val="FF0000"/>
                </a:solidFill>
                <a:latin typeface="Times New Roman" panose="02020603050405020304" pitchFamily="18" charset="0"/>
                <a:cs typeface="Times New Roman" panose="02020603050405020304" pitchFamily="18" charset="0"/>
              </a:rPr>
              <a:t> </a:t>
            </a:r>
            <a:endParaRPr lang="en-US" altLang="zh-CN" sz="2400" dirty="0">
              <a:solidFill>
                <a:srgbClr val="FF0000"/>
              </a:solidFill>
              <a:latin typeface="Times New Roman" panose="02020603050405020304" pitchFamily="18" charset="0"/>
              <a:cs typeface="Times New Roman" panose="02020603050405020304" pitchFamily="18" charset="0"/>
            </a:endParaRPr>
          </a:p>
          <a:p>
            <a:pPr marL="609600" indent="-609600">
              <a:buNone/>
            </a:pPr>
            <a:endParaRPr lang="zh-CN" altLang="zh-CN" sz="2000" b="0" dirty="0">
              <a:solidFill>
                <a:schemeClr val="tx1"/>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1.When product advertising copy is</a:t>
            </a:r>
            <a:r>
              <a:rPr lang="en-US" altLang="zh-CN" sz="2000" b="0" u="sng"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 it can help draw new business to an existing company.</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A. effective       B. done         C. spread        D. finished</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2.There are generally </a:t>
            </a:r>
            <a:r>
              <a:rPr lang="en-US" altLang="zh-CN" sz="2000" b="0" u="sng"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 types of written-form advertisements.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A. two        B. three      C. four      D. five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3.Coupon advertisement is great for sales promotions, for it brings </a:t>
            </a:r>
            <a:r>
              <a:rPr lang="en-US" altLang="zh-CN" sz="2000" b="0" u="sng"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to store.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A. new customers                  B. all the customers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C. mainly old customers       D. potential customers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4.   </a:t>
            </a:r>
            <a:r>
              <a:rPr lang="en-US" altLang="zh-CN" sz="2000" b="0" u="sng" dirty="0">
                <a:solidFill>
                  <a:srgbClr val="282917"/>
                </a:solidFill>
                <a:latin typeface="Times New Roman" panose="02020603050405020304" pitchFamily="18" charset="0"/>
                <a:cs typeface="Times New Roman" panose="02020603050405020304" pitchFamily="18" charset="0"/>
                <a:sym typeface="+mn-ea"/>
              </a:rPr>
              <a:t>      </a:t>
            </a:r>
            <a:r>
              <a:rPr lang="en-US" altLang="zh-CN" sz="2000" b="0" dirty="0">
                <a:solidFill>
                  <a:srgbClr val="282917"/>
                </a:solidFill>
                <a:latin typeface="Times New Roman" panose="02020603050405020304" pitchFamily="18" charset="0"/>
                <a:cs typeface="Times New Roman" panose="02020603050405020304" pitchFamily="18" charset="0"/>
              </a:rPr>
              <a:t> is not included in advertising copy.</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A. headline           B. text           C. instruction          D. logo</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5. Which is crucial for an advertisement copy and supposed to be of clarity and force?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A. headline       B. subheads      C. contact information       D. trademark</a:t>
            </a:r>
            <a:endParaRPr lang="en-US" altLang="zh-CN" sz="2000" b="0" dirty="0">
              <a:solidFill>
                <a:srgbClr val="282917"/>
              </a:solidFill>
              <a:latin typeface="Times New Roman" panose="02020603050405020304" pitchFamily="18" charset="0"/>
              <a:cs typeface="Times New Roman" panose="02020603050405020304" pitchFamily="18" charset="0"/>
            </a:endParaRPr>
          </a:p>
        </p:txBody>
      </p:sp>
      <p:sp>
        <p:nvSpPr>
          <p:cNvPr id="2" name="文本框 1"/>
          <p:cNvSpPr txBox="1"/>
          <p:nvPr/>
        </p:nvSpPr>
        <p:spPr>
          <a:xfrm>
            <a:off x="4845050" y="1180465"/>
            <a:ext cx="337820" cy="398780"/>
          </a:xfrm>
          <a:prstGeom prst="rect">
            <a:avLst/>
          </a:prstGeom>
          <a:noFill/>
        </p:spPr>
        <p:txBody>
          <a:bodyPr wrap="square" rtlCol="0" anchor="t">
            <a:spAutoFit/>
            <a:scene3d>
              <a:camera prst="orthographicFront"/>
              <a:lightRig rig="threePt" dir="t"/>
            </a:scene3d>
          </a:bodyPr>
          <a:p>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3432810" y="2263775"/>
            <a:ext cx="337820" cy="398780"/>
          </a:xfrm>
          <a:prstGeom prst="rect">
            <a:avLst/>
          </a:prstGeom>
          <a:noFill/>
        </p:spPr>
        <p:txBody>
          <a:bodyPr wrap="square" rtlCol="0" anchor="t">
            <a:spAutoFit/>
            <a:scene3d>
              <a:camera prst="orthographicFront"/>
              <a:lightRig rig="threePt" dir="t"/>
            </a:scene3d>
          </a:bodyPr>
          <a:p>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D</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8022590" y="3036570"/>
            <a:ext cx="337820" cy="398780"/>
          </a:xfrm>
          <a:prstGeom prst="rect">
            <a:avLst/>
          </a:prstGeom>
          <a:noFill/>
        </p:spPr>
        <p:txBody>
          <a:bodyPr wrap="square" rtlCol="0" anchor="t">
            <a:spAutoFit/>
            <a:scene3d>
              <a:camera prst="orthographicFront"/>
              <a:lightRig rig="threePt" dir="t"/>
            </a:scene3d>
          </a:bodyPr>
          <a:p>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1511300" y="4458335"/>
            <a:ext cx="337820" cy="398780"/>
          </a:xfrm>
          <a:prstGeom prst="rect">
            <a:avLst/>
          </a:prstGeom>
          <a:noFill/>
        </p:spPr>
        <p:txBody>
          <a:bodyPr wrap="square" rtlCol="0" anchor="t">
            <a:spAutoFit/>
            <a:scene3d>
              <a:camera prst="orthographicFront"/>
              <a:lightRig rig="threePt" dir="t"/>
            </a:scene3d>
          </a:bodyPr>
          <a:p>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C</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2994660" y="5525135"/>
            <a:ext cx="337820" cy="398780"/>
          </a:xfrm>
          <a:prstGeom prst="rect">
            <a:avLst/>
          </a:prstGeom>
          <a:noFill/>
        </p:spPr>
        <p:txBody>
          <a:bodyPr wrap="square" rtlCol="0" anchor="t">
            <a:spAutoFit/>
            <a:scene3d>
              <a:camera prst="orthographicFront"/>
              <a:lightRig rig="threePt" dir="t"/>
            </a:scene3d>
          </a:bodyPr>
          <a:p>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strips(down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tags/tag1.xml><?xml version="1.0" encoding="utf-8"?>
<p:tagLst xmlns:p="http://schemas.openxmlformats.org/presentationml/2006/main">
  <p:tag name="KSO_WPP_MARK_KEY" val="9a1e029e-aa71-443b-af53-812f3176af93"/>
  <p:tag name="COMMONDATA" val="eyJoZGlkIjoiMjBmMGU4YTEzNTE0YTkxZmRiZTE3YjUyM2NjYzRkMjkifQ=="/>
  <p:tag name="commondata" val="eyJoZGlkIjoiM2YxMGI0N2Y3OWRmYTMyNGIxM2ZhZmQzZDBjNTExZmUifQ=="/>
</p:tagLst>
</file>

<file path=ppt/theme/theme1.xml><?xml version="1.0" encoding="utf-8"?>
<a:theme xmlns:a="http://schemas.openxmlformats.org/drawingml/2006/main" name="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themeOverride>
</file>

<file path=docProps/app.xml><?xml version="1.0" encoding="utf-8"?>
<Properties xmlns="http://schemas.openxmlformats.org/officeDocument/2006/extended-properties" xmlns:vt="http://schemas.openxmlformats.org/officeDocument/2006/docPropsVTypes">
  <TotalTime>0</TotalTime>
  <Words>18824</Words>
  <Application>WPS 演示</Application>
  <PresentationFormat/>
  <Paragraphs>403</Paragraphs>
  <Slides>33</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33</vt:i4>
      </vt:variant>
    </vt:vector>
  </HeadingPairs>
  <TitlesOfParts>
    <vt:vector size="46" baseType="lpstr">
      <vt:lpstr>Arial</vt:lpstr>
      <vt:lpstr>宋体</vt:lpstr>
      <vt:lpstr>Wingdings</vt:lpstr>
      <vt:lpstr>Verdana</vt:lpstr>
      <vt:lpstr>Times New Roman</vt:lpstr>
      <vt:lpstr>Cambria Math</vt:lpstr>
      <vt:lpstr>黑体</vt:lpstr>
      <vt:lpstr>微软雅黑</vt:lpstr>
      <vt:lpstr>Arial Unicode MS</vt:lpstr>
      <vt:lpstr>Calibri</vt:lpstr>
      <vt:lpstr>Times New Roman</vt:lpstr>
      <vt:lpstr>437TGp_bizpeople_light_ani</vt:lpstr>
      <vt:lpstr>1_437TGp_bizpeople_light_ani</vt:lpstr>
      <vt:lpstr> Unit  9 Product Advertising Copies  产品广告文案  </vt:lpstr>
      <vt:lpstr>Ⅰ. Learning Objectives</vt:lpstr>
      <vt:lpstr>Ⅱ.Leading-In </vt:lpstr>
      <vt:lpstr>PowerPoint 演示文稿</vt:lpstr>
      <vt:lpstr>PowerPoint 演示文稿</vt:lpstr>
      <vt:lpstr>PowerPoint 演示文稿</vt:lpstr>
      <vt:lpstr>PowerPoint 演示文稿</vt:lpstr>
      <vt:lpstr>PowerPoint 演示文稿</vt:lpstr>
      <vt:lpstr>PowerPoint 演示文稿</vt:lpstr>
      <vt:lpstr> Ⅲ. Formatting  Case 1:  </vt:lpstr>
      <vt:lpstr>PowerPoint 演示文稿</vt:lpstr>
      <vt:lpstr>Task 2 Directions: Read the sample and answer the following questions. </vt:lpstr>
      <vt:lpstr>PowerPoint 演示文稿</vt:lpstr>
      <vt:lpstr>Case 2: </vt:lpstr>
      <vt:lpstr>PowerPoint 演示文稿</vt:lpstr>
      <vt:lpstr>Task 3  Directions: Read the sample and summarize the writing process. </vt:lpstr>
      <vt:lpstr>PowerPoint 演示文稿</vt:lpstr>
      <vt:lpstr>Ⅳ.Useful Expressions                               1.Words and Phrases </vt:lpstr>
      <vt:lpstr>PowerPoint 演示文稿</vt:lpstr>
      <vt:lpstr>PowerPoint 演示文稿</vt:lpstr>
      <vt:lpstr>PowerPoint 演示文稿</vt:lpstr>
      <vt:lpstr>PowerPoint 演示文稿</vt:lpstr>
      <vt:lpstr>PowerPoint 演示文稿</vt:lpstr>
      <vt:lpstr>Ⅴ Strategy </vt:lpstr>
      <vt:lpstr>PowerPoint 演示文稿</vt:lpstr>
      <vt:lpstr>VI. Practice                                     Task 4  Directions: Translate the following English sentences to Chinese and vice versa.   </vt:lpstr>
      <vt:lpstr>PowerPoint 演示文稿</vt:lpstr>
      <vt:lpstr>Task 5 Directions: Read the following sales letter and fill in the blanks with the right expressions according to the Chinese.   </vt:lpstr>
      <vt:lpstr> Task 6  Directions: choose the right items for each of the following parts of a report.  </vt:lpstr>
      <vt:lpstr>PowerPoint 演示文稿</vt:lpstr>
      <vt:lpstr>VII. Read for Reference                           1. Sample One.  </vt:lpstr>
      <vt:lpstr>2. Sample Two.</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Vera~</cp:lastModifiedBy>
  <cp:revision>224</cp:revision>
  <dcterms:created xsi:type="dcterms:W3CDTF">2007-05-12T02:23:00Z</dcterms:created>
  <dcterms:modified xsi:type="dcterms:W3CDTF">2024-06-08T09:56:56Z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2052-12.1.0.17133</vt:lpwstr>
  </property>
  <property fmtid="{D5CDD505-2E9C-101B-9397-08002B2CF9AE}" pid="3" name="ICV">
    <vt:lpwstr>AC1453EB18E74814B27DFCD31F263E72</vt:lpwstr>
  </property>
</Properties>
</file>